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51"/>
  </p:notesMasterIdLst>
  <p:handoutMasterIdLst>
    <p:handoutMasterId r:id="rId52"/>
  </p:handoutMasterIdLst>
  <p:sldIdLst>
    <p:sldId id="428" r:id="rId2"/>
    <p:sldId id="479" r:id="rId3"/>
    <p:sldId id="510" r:id="rId4"/>
    <p:sldId id="516" r:id="rId5"/>
    <p:sldId id="512" r:id="rId6"/>
    <p:sldId id="536" r:id="rId7"/>
    <p:sldId id="518" r:id="rId8"/>
    <p:sldId id="520" r:id="rId9"/>
    <p:sldId id="521" r:id="rId10"/>
    <p:sldId id="511" r:id="rId11"/>
    <p:sldId id="522" r:id="rId12"/>
    <p:sldId id="514" r:id="rId13"/>
    <p:sldId id="523" r:id="rId14"/>
    <p:sldId id="524" r:id="rId15"/>
    <p:sldId id="525" r:id="rId16"/>
    <p:sldId id="526" r:id="rId17"/>
    <p:sldId id="513" r:id="rId18"/>
    <p:sldId id="528" r:id="rId19"/>
    <p:sldId id="529" r:id="rId20"/>
    <p:sldId id="530" r:id="rId21"/>
    <p:sldId id="527" r:id="rId22"/>
    <p:sldId id="531" r:id="rId23"/>
    <p:sldId id="533" r:id="rId24"/>
    <p:sldId id="534" r:id="rId25"/>
    <p:sldId id="537" r:id="rId26"/>
    <p:sldId id="560" r:id="rId27"/>
    <p:sldId id="561" r:id="rId28"/>
    <p:sldId id="538" r:id="rId29"/>
    <p:sldId id="539" r:id="rId30"/>
    <p:sldId id="540" r:id="rId31"/>
    <p:sldId id="541" r:id="rId32"/>
    <p:sldId id="546" r:id="rId33"/>
    <p:sldId id="547" r:id="rId34"/>
    <p:sldId id="559" r:id="rId35"/>
    <p:sldId id="556" r:id="rId36"/>
    <p:sldId id="542" r:id="rId37"/>
    <p:sldId id="543" r:id="rId38"/>
    <p:sldId id="544" r:id="rId39"/>
    <p:sldId id="545" r:id="rId40"/>
    <p:sldId id="548" r:id="rId41"/>
    <p:sldId id="549" r:id="rId42"/>
    <p:sldId id="550" r:id="rId43"/>
    <p:sldId id="551" r:id="rId44"/>
    <p:sldId id="552" r:id="rId45"/>
    <p:sldId id="553" r:id="rId46"/>
    <p:sldId id="554" r:id="rId47"/>
    <p:sldId id="555" r:id="rId48"/>
    <p:sldId id="509" r:id="rId49"/>
    <p:sldId id="558" r:id="rId50"/>
  </p:sldIdLst>
  <p:sldSz cx="9144000" cy="5143500" type="screen16x9"/>
  <p:notesSz cx="6765925" cy="9867900"/>
  <p:defaultTex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894">
          <p15:clr>
            <a:srgbClr val="A4A3A4"/>
          </p15:clr>
        </p15:guide>
        <p15:guide id="2" pos="476">
          <p15:clr>
            <a:srgbClr val="A4A3A4"/>
          </p15:clr>
        </p15:guide>
      </p15:sldGuideLst>
    </p:ext>
    <p:ext uri="{2D200454-40CA-4A62-9FC3-DE9A4176ACB9}">
      <p15:notesGuideLst xmlns:p15="http://schemas.microsoft.com/office/powerpoint/2012/main">
        <p15:guide id="1" orient="horz" pos="3109">
          <p15:clr>
            <a:srgbClr val="A4A3A4"/>
          </p15:clr>
        </p15:guide>
        <p15:guide id="2" pos="213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D60093"/>
    <a:srgbClr val="CC0099"/>
    <a:srgbClr val="CC000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69663" autoAdjust="0"/>
  </p:normalViewPr>
  <p:slideViewPr>
    <p:cSldViewPr snapToGrid="0">
      <p:cViewPr varScale="1">
        <p:scale>
          <a:sx n="80" d="100"/>
          <a:sy n="80" d="100"/>
        </p:scale>
        <p:origin x="1734" y="60"/>
      </p:cViewPr>
      <p:guideLst>
        <p:guide orient="horz" pos="894"/>
        <p:guide pos="4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0" d="100"/>
          <a:sy n="60" d="100"/>
        </p:scale>
        <p:origin x="-2490" y="-78"/>
      </p:cViewPr>
      <p:guideLst>
        <p:guide orient="horz" pos="3109"/>
        <p:guide pos="213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30525" cy="493713"/>
          </a:xfrm>
          <a:prstGeom prst="rect">
            <a:avLst/>
          </a:prstGeom>
        </p:spPr>
        <p:txBody>
          <a:bodyPr vert="horz" lIns="91440" tIns="45720" rIns="91440" bIns="45720" rtlCol="0"/>
          <a:lstStyle>
            <a:lvl1pPr algn="l">
              <a:defRPr sz="1200">
                <a:latin typeface="Arial" charset="0"/>
              </a:defRPr>
            </a:lvl1pPr>
          </a:lstStyle>
          <a:p>
            <a:pPr>
              <a:defRPr/>
            </a:pPr>
            <a:endParaRPr lang="nl-NL" dirty="0"/>
          </a:p>
        </p:txBody>
      </p:sp>
      <p:sp>
        <p:nvSpPr>
          <p:cNvPr id="3" name="Tijdelijke aanduiding voor datum 2"/>
          <p:cNvSpPr>
            <a:spLocks noGrp="1"/>
          </p:cNvSpPr>
          <p:nvPr>
            <p:ph type="dt" sz="quarter" idx="1"/>
          </p:nvPr>
        </p:nvSpPr>
        <p:spPr>
          <a:xfrm>
            <a:off x="3833813" y="0"/>
            <a:ext cx="2930525" cy="493713"/>
          </a:xfrm>
          <a:prstGeom prst="rect">
            <a:avLst/>
          </a:prstGeom>
        </p:spPr>
        <p:txBody>
          <a:bodyPr vert="horz" lIns="91440" tIns="45720" rIns="91440" bIns="45720" rtlCol="0"/>
          <a:lstStyle>
            <a:lvl1pPr algn="r">
              <a:defRPr sz="1200">
                <a:latin typeface="Arial" charset="0"/>
              </a:defRPr>
            </a:lvl1pPr>
          </a:lstStyle>
          <a:p>
            <a:pPr>
              <a:defRPr/>
            </a:pPr>
            <a:fld id="{79C0FC98-BAA8-4D9F-B887-445EA39EF136}" type="datetimeFigureOut">
              <a:rPr lang="nl-NL"/>
              <a:pPr>
                <a:defRPr/>
              </a:pPr>
              <a:t>14-2-2024</a:t>
            </a:fld>
            <a:endParaRPr lang="nl-NL" dirty="0"/>
          </a:p>
        </p:txBody>
      </p:sp>
      <p:sp>
        <p:nvSpPr>
          <p:cNvPr id="4" name="Tijdelijke aanduiding voor voettekst 3"/>
          <p:cNvSpPr>
            <a:spLocks noGrp="1"/>
          </p:cNvSpPr>
          <p:nvPr>
            <p:ph type="ftr" sz="quarter" idx="2"/>
          </p:nvPr>
        </p:nvSpPr>
        <p:spPr>
          <a:xfrm>
            <a:off x="0" y="9372600"/>
            <a:ext cx="2930525" cy="493713"/>
          </a:xfrm>
          <a:prstGeom prst="rect">
            <a:avLst/>
          </a:prstGeom>
        </p:spPr>
        <p:txBody>
          <a:bodyPr vert="horz" lIns="91440" tIns="45720" rIns="91440" bIns="45720" rtlCol="0" anchor="b"/>
          <a:lstStyle>
            <a:lvl1pPr algn="l">
              <a:defRPr sz="1200">
                <a:latin typeface="Arial" charset="0"/>
              </a:defRPr>
            </a:lvl1pPr>
          </a:lstStyle>
          <a:p>
            <a:pPr>
              <a:defRPr/>
            </a:pPr>
            <a:endParaRPr lang="nl-NL" dirty="0"/>
          </a:p>
        </p:txBody>
      </p:sp>
      <p:sp>
        <p:nvSpPr>
          <p:cNvPr id="5" name="Tijdelijke aanduiding voor dianummer 4"/>
          <p:cNvSpPr>
            <a:spLocks noGrp="1"/>
          </p:cNvSpPr>
          <p:nvPr>
            <p:ph type="sldNum" sz="quarter" idx="3"/>
          </p:nvPr>
        </p:nvSpPr>
        <p:spPr>
          <a:xfrm>
            <a:off x="3833813" y="9372600"/>
            <a:ext cx="2930525" cy="493713"/>
          </a:xfrm>
          <a:prstGeom prst="rect">
            <a:avLst/>
          </a:prstGeom>
        </p:spPr>
        <p:txBody>
          <a:bodyPr vert="horz" lIns="91440" tIns="45720" rIns="91440" bIns="45720" rtlCol="0" anchor="b"/>
          <a:lstStyle>
            <a:lvl1pPr algn="r">
              <a:defRPr sz="1200">
                <a:latin typeface="Arial" charset="0"/>
              </a:defRPr>
            </a:lvl1pPr>
          </a:lstStyle>
          <a:p>
            <a:pPr>
              <a:defRPr/>
            </a:pPr>
            <a:fld id="{1C0B12CF-BC58-4358-BB5D-CDEE9AFD93C8}" type="slidenum">
              <a:rPr lang="nl-NL"/>
              <a:pPr>
                <a:defRPr/>
              </a:pPr>
              <a:t>‹nr.›</a:t>
            </a:fld>
            <a:endParaRPr lang="nl-NL" dirty="0"/>
          </a:p>
        </p:txBody>
      </p:sp>
    </p:spTree>
    <p:extLst>
      <p:ext uri="{BB962C8B-B14F-4D97-AF65-F5344CB8AC3E}">
        <p14:creationId xmlns:p14="http://schemas.microsoft.com/office/powerpoint/2010/main" val="20421408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30525" cy="493713"/>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nl-NL" dirty="0"/>
          </a:p>
        </p:txBody>
      </p:sp>
      <p:sp>
        <p:nvSpPr>
          <p:cNvPr id="3" name="Tijdelijke aanduiding voor datum 2"/>
          <p:cNvSpPr>
            <a:spLocks noGrp="1"/>
          </p:cNvSpPr>
          <p:nvPr>
            <p:ph type="dt" idx="1"/>
          </p:nvPr>
        </p:nvSpPr>
        <p:spPr>
          <a:xfrm>
            <a:off x="3833813" y="0"/>
            <a:ext cx="2930525" cy="493713"/>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3E15E97E-967F-40E3-99CB-72B562BFC43D}" type="datetimeFigureOut">
              <a:rPr lang="nl-NL"/>
              <a:pPr>
                <a:defRPr/>
              </a:pPr>
              <a:t>14-2-2024</a:t>
            </a:fld>
            <a:endParaRPr lang="nl-NL" dirty="0"/>
          </a:p>
        </p:txBody>
      </p:sp>
      <p:sp>
        <p:nvSpPr>
          <p:cNvPr id="4" name="Tijdelijke aanduiding voor dia-afbeelding 3"/>
          <p:cNvSpPr>
            <a:spLocks noGrp="1" noRot="1" noChangeAspect="1"/>
          </p:cNvSpPr>
          <p:nvPr>
            <p:ph type="sldImg" idx="2"/>
          </p:nvPr>
        </p:nvSpPr>
        <p:spPr>
          <a:xfrm>
            <a:off x="93663" y="739775"/>
            <a:ext cx="6578600" cy="3700463"/>
          </a:xfrm>
          <a:prstGeom prst="rect">
            <a:avLst/>
          </a:prstGeom>
          <a:noFill/>
          <a:ln w="12700">
            <a:solidFill>
              <a:prstClr val="black"/>
            </a:solidFill>
          </a:ln>
        </p:spPr>
        <p:txBody>
          <a:bodyPr vert="horz" lIns="91440" tIns="45720" rIns="91440" bIns="45720" rtlCol="0" anchor="ctr"/>
          <a:lstStyle/>
          <a:p>
            <a:pPr lvl="0"/>
            <a:endParaRPr lang="nl-NL" noProof="0" dirty="0"/>
          </a:p>
        </p:txBody>
      </p:sp>
      <p:sp>
        <p:nvSpPr>
          <p:cNvPr id="5" name="Tijdelijke aanduiding voor notities 4"/>
          <p:cNvSpPr>
            <a:spLocks noGrp="1"/>
          </p:cNvSpPr>
          <p:nvPr>
            <p:ph type="body" sz="quarter" idx="3"/>
          </p:nvPr>
        </p:nvSpPr>
        <p:spPr>
          <a:xfrm>
            <a:off x="676275" y="4687888"/>
            <a:ext cx="5413375" cy="4440237"/>
          </a:xfrm>
          <a:prstGeom prst="rect">
            <a:avLst/>
          </a:prstGeom>
        </p:spPr>
        <p:txBody>
          <a:bodyPr vert="horz" lIns="91440" tIns="45720" rIns="91440" bIns="45720" rtlCol="0">
            <a:normAutofit/>
          </a:body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p:cNvSpPr>
            <a:spLocks noGrp="1"/>
          </p:cNvSpPr>
          <p:nvPr>
            <p:ph type="ftr" sz="quarter" idx="4"/>
          </p:nvPr>
        </p:nvSpPr>
        <p:spPr>
          <a:xfrm>
            <a:off x="0" y="9372600"/>
            <a:ext cx="2930525" cy="493713"/>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nl-NL" dirty="0"/>
          </a:p>
        </p:txBody>
      </p:sp>
      <p:sp>
        <p:nvSpPr>
          <p:cNvPr id="7" name="Tijdelijke aanduiding voor dianummer 6"/>
          <p:cNvSpPr>
            <a:spLocks noGrp="1"/>
          </p:cNvSpPr>
          <p:nvPr>
            <p:ph type="sldNum" sz="quarter" idx="5"/>
          </p:nvPr>
        </p:nvSpPr>
        <p:spPr>
          <a:xfrm>
            <a:off x="3833813" y="9372600"/>
            <a:ext cx="2930525" cy="493713"/>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11F7EDEE-5B42-4C22-BB20-21186FD7B0C4}" type="slidenum">
              <a:rPr lang="nl-NL"/>
              <a:pPr>
                <a:defRPr/>
              </a:pPr>
              <a:t>‹nr.›</a:t>
            </a:fld>
            <a:endParaRPr lang="nl-NL" dirty="0"/>
          </a:p>
        </p:txBody>
      </p:sp>
    </p:spTree>
    <p:extLst>
      <p:ext uri="{BB962C8B-B14F-4D97-AF65-F5344CB8AC3E}">
        <p14:creationId xmlns:p14="http://schemas.microsoft.com/office/powerpoint/2010/main" val="15411469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pijn.nl/behandelingen/medicamenteuze-behandeling/defintie.html" TargetMode="External"/><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hyperlink" Target="https://www.pijn.nl/behandelingen/medicamenteuze-behandeling/opioiden.html" TargetMode="External"/><Relationship Id="rId4" Type="http://schemas.openxmlformats.org/officeDocument/2006/relationships/hyperlink" Target="https://www.pijn.nl/behandelingen/medicamenteuze-behandeling/anti-inflammatoir.html"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pijn.nl/behandelingen/medicamenteuze-behandeling/defintie.html"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www.pijn.nl/behandelingen/medicamenteuze-behandeling/opioiden.html" TargetMode="External"/><Relationship Id="rId4" Type="http://schemas.openxmlformats.org/officeDocument/2006/relationships/hyperlink" Target="https://www.pijn.nl/behandelingen/medicamenteuze-behandeling/anti-inflammatoir.html"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pijn.nl/behandelingen/interventionele-behandelingen/zenuwblokkade.html"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Tijdelijke aanduiding voor dianummer 3"/>
          <p:cNvSpPr>
            <a:spLocks noGrp="1"/>
          </p:cNvSpPr>
          <p:nvPr>
            <p:ph type="sldNum" sz="quarter" idx="10"/>
          </p:nvPr>
        </p:nvSpPr>
        <p:spPr/>
        <p:txBody>
          <a:bodyPr/>
          <a:lstStyle/>
          <a:p>
            <a:pPr>
              <a:defRPr/>
            </a:pPr>
            <a:fld id="{11F7EDEE-5B42-4C22-BB20-21186FD7B0C4}" type="slidenum">
              <a:rPr lang="nl-NL" smtClean="0"/>
              <a:pPr>
                <a:defRPr/>
              </a:pPr>
              <a:t>1</a:t>
            </a:fld>
            <a:endParaRPr lang="nl-NL" dirty="0"/>
          </a:p>
        </p:txBody>
      </p:sp>
    </p:spTree>
    <p:extLst>
      <p:ext uri="{BB962C8B-B14F-4D97-AF65-F5344CB8AC3E}">
        <p14:creationId xmlns:p14="http://schemas.microsoft.com/office/powerpoint/2010/main" val="2563526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nl-NL" sz="1800" dirty="0">
                <a:effectLst/>
                <a:latin typeface="Calibri" panose="020F0502020204030204" pitchFamily="34" charset="0"/>
                <a:ea typeface="Calibri" panose="020F0502020204030204" pitchFamily="34" charset="0"/>
                <a:cs typeface="Times New Roman" panose="02020603050405020304" pitchFamily="18" charset="0"/>
              </a:rPr>
              <a:t>Het is vaak moeilijk om uit te leggen wat je voelt: </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nl-NL" sz="1800" dirty="0">
                <a:effectLst/>
                <a:latin typeface="Calibri" panose="020F0502020204030204" pitchFamily="34" charset="0"/>
                <a:ea typeface="Calibri" panose="020F0502020204030204" pitchFamily="34" charset="0"/>
                <a:cs typeface="Times New Roman" panose="02020603050405020304" pitchFamily="18" charset="0"/>
              </a:rPr>
              <a:t>de pijn lijkt iet op gewone pijn, maar is branderig, schrijnend, koud of warm en gaat vaak samen met tintelingen.</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nl-NL" sz="1800" dirty="0">
                <a:effectLst/>
                <a:latin typeface="Calibri" panose="020F0502020204030204" pitchFamily="34" charset="0"/>
                <a:ea typeface="Calibri" panose="020F0502020204030204" pitchFamily="34" charset="0"/>
                <a:cs typeface="Times New Roman" panose="02020603050405020304" pitchFamily="18" charset="0"/>
              </a:rPr>
              <a:t>Heel typisch is een huidgebied dat doof aanvoelt en toch pijn doet. </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nl-NL" sz="1800" dirty="0">
                <a:effectLst/>
                <a:latin typeface="Calibri" panose="020F0502020204030204" pitchFamily="34" charset="0"/>
                <a:ea typeface="Calibri" panose="020F0502020204030204" pitchFamily="34" charset="0"/>
                <a:cs typeface="Times New Roman" panose="02020603050405020304" pitchFamily="18" charset="0"/>
              </a:rPr>
              <a:t>De pijn zit typisch in het gebied van de beschadigde zenuw</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nl-NL" sz="1800" dirty="0">
                <a:effectLst/>
                <a:latin typeface="Calibri" panose="020F0502020204030204" pitchFamily="34" charset="0"/>
                <a:ea typeface="Calibri" panose="020F0502020204030204" pitchFamily="34" charset="0"/>
                <a:cs typeface="Times New Roman" panose="02020603050405020304" pitchFamily="18" charset="0"/>
              </a:rPr>
              <a:t>Het gaat vaak samen met tintelingen of een doof gevoel.</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nl-NL" sz="1800" dirty="0">
                <a:effectLst/>
                <a:latin typeface="Calibri" panose="020F0502020204030204" pitchFamily="34" charset="0"/>
                <a:ea typeface="Calibri" panose="020F0502020204030204" pitchFamily="34" charset="0"/>
                <a:cs typeface="Times New Roman" panose="02020603050405020304" pitchFamily="18" charset="0"/>
              </a:rPr>
              <a:t>Er wordt pijn gevoeld van een prikkel die normaal geen pijn doet die we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Allodynie</a:t>
            </a:r>
            <a:r>
              <a:rPr lang="nl-NL" sz="1800" dirty="0">
                <a:effectLst/>
                <a:latin typeface="Calibri" panose="020F0502020204030204" pitchFamily="34" charset="0"/>
                <a:ea typeface="Calibri" panose="020F0502020204030204" pitchFamily="34" charset="0"/>
                <a:cs typeface="Times New Roman" panose="02020603050405020304" pitchFamily="18" charset="0"/>
              </a:rPr>
              <a:t> noemen. </a:t>
            </a:r>
            <a:r>
              <a:rPr lang="nl-NL" sz="1800" dirty="0">
                <a:effectLst/>
              </a:rPr>
              <a:t>Patiënten met </a:t>
            </a:r>
            <a:r>
              <a:rPr lang="nl-NL" sz="1800" dirty="0" err="1">
                <a:effectLst/>
              </a:rPr>
              <a:t>allodynie</a:t>
            </a:r>
            <a:r>
              <a:rPr lang="nl-NL" sz="1800" dirty="0">
                <a:effectLst/>
              </a:rPr>
              <a:t> kunnen moeite hebben met het dragen van kleding. </a:t>
            </a:r>
            <a:endParaRPr lang="nl-NL" sz="1800" dirty="0"/>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nl-NL" dirty="0">
              <a:effectLst/>
            </a:endParaRPr>
          </a:p>
        </p:txBody>
      </p:sp>
      <p:sp>
        <p:nvSpPr>
          <p:cNvPr id="4" name="Tijdelijke aanduiding voor dianummer 3"/>
          <p:cNvSpPr>
            <a:spLocks noGrp="1"/>
          </p:cNvSpPr>
          <p:nvPr>
            <p:ph type="sldNum" sz="quarter" idx="10"/>
          </p:nvPr>
        </p:nvSpPr>
        <p:spPr/>
        <p:txBody>
          <a:bodyPr/>
          <a:lstStyle/>
          <a:p>
            <a:pPr>
              <a:defRPr/>
            </a:pPr>
            <a:fld id="{11F7EDEE-5B42-4C22-BB20-21186FD7B0C4}" type="slidenum">
              <a:rPr lang="nl-NL" smtClean="0"/>
              <a:pPr>
                <a:defRPr/>
              </a:pPr>
              <a:t>10</a:t>
            </a:fld>
            <a:endParaRPr lang="nl-NL" dirty="0"/>
          </a:p>
        </p:txBody>
      </p:sp>
    </p:spTree>
    <p:extLst>
      <p:ext uri="{BB962C8B-B14F-4D97-AF65-F5344CB8AC3E}">
        <p14:creationId xmlns:p14="http://schemas.microsoft.com/office/powerpoint/2010/main" val="4231739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nl-NL" dirty="0">
              <a:effectLst/>
            </a:endParaRPr>
          </a:p>
        </p:txBody>
      </p:sp>
      <p:sp>
        <p:nvSpPr>
          <p:cNvPr id="4" name="Tijdelijke aanduiding voor dianummer 3"/>
          <p:cNvSpPr>
            <a:spLocks noGrp="1"/>
          </p:cNvSpPr>
          <p:nvPr>
            <p:ph type="sldNum" sz="quarter" idx="10"/>
          </p:nvPr>
        </p:nvSpPr>
        <p:spPr/>
        <p:txBody>
          <a:bodyPr/>
          <a:lstStyle/>
          <a:p>
            <a:pPr>
              <a:defRPr/>
            </a:pPr>
            <a:fld id="{11F7EDEE-5B42-4C22-BB20-21186FD7B0C4}" type="slidenum">
              <a:rPr lang="nl-NL" smtClean="0"/>
              <a:pPr>
                <a:defRPr/>
              </a:pPr>
              <a:t>11</a:t>
            </a:fld>
            <a:endParaRPr lang="nl-NL" dirty="0"/>
          </a:p>
        </p:txBody>
      </p:sp>
    </p:spTree>
    <p:extLst>
      <p:ext uri="{BB962C8B-B14F-4D97-AF65-F5344CB8AC3E}">
        <p14:creationId xmlns:p14="http://schemas.microsoft.com/office/powerpoint/2010/main" val="1394359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endParaRPr lang="nl-NL" dirty="0"/>
          </a:p>
        </p:txBody>
      </p:sp>
      <p:sp>
        <p:nvSpPr>
          <p:cNvPr id="4" name="Tijdelijke aanduiding voor dianummer 3"/>
          <p:cNvSpPr>
            <a:spLocks noGrp="1"/>
          </p:cNvSpPr>
          <p:nvPr>
            <p:ph type="sldNum" sz="quarter" idx="10"/>
          </p:nvPr>
        </p:nvSpPr>
        <p:spPr/>
        <p:txBody>
          <a:bodyPr/>
          <a:lstStyle/>
          <a:p>
            <a:pPr>
              <a:defRPr/>
            </a:pPr>
            <a:fld id="{11F7EDEE-5B42-4C22-BB20-21186FD7B0C4}" type="slidenum">
              <a:rPr lang="nl-NL" smtClean="0"/>
              <a:pPr>
                <a:defRPr/>
              </a:pPr>
              <a:t>12</a:t>
            </a:fld>
            <a:endParaRPr lang="nl-NL" dirty="0"/>
          </a:p>
        </p:txBody>
      </p:sp>
    </p:spTree>
    <p:extLst>
      <p:ext uri="{BB962C8B-B14F-4D97-AF65-F5344CB8AC3E}">
        <p14:creationId xmlns:p14="http://schemas.microsoft.com/office/powerpoint/2010/main" val="496711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endParaRPr lang="nl-NL" dirty="0"/>
          </a:p>
        </p:txBody>
      </p:sp>
      <p:sp>
        <p:nvSpPr>
          <p:cNvPr id="4" name="Tijdelijke aanduiding voor dianummer 3"/>
          <p:cNvSpPr>
            <a:spLocks noGrp="1"/>
          </p:cNvSpPr>
          <p:nvPr>
            <p:ph type="sldNum" sz="quarter" idx="10"/>
          </p:nvPr>
        </p:nvSpPr>
        <p:spPr/>
        <p:txBody>
          <a:bodyPr/>
          <a:lstStyle/>
          <a:p>
            <a:pPr>
              <a:defRPr/>
            </a:pPr>
            <a:fld id="{11F7EDEE-5B42-4C22-BB20-21186FD7B0C4}" type="slidenum">
              <a:rPr lang="nl-NL" smtClean="0"/>
              <a:pPr>
                <a:defRPr/>
              </a:pPr>
              <a:t>13</a:t>
            </a:fld>
            <a:endParaRPr lang="nl-NL" dirty="0"/>
          </a:p>
        </p:txBody>
      </p:sp>
    </p:spTree>
    <p:extLst>
      <p:ext uri="{BB962C8B-B14F-4D97-AF65-F5344CB8AC3E}">
        <p14:creationId xmlns:p14="http://schemas.microsoft.com/office/powerpoint/2010/main" val="529354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endParaRPr lang="nl-NL" dirty="0"/>
          </a:p>
        </p:txBody>
      </p:sp>
      <p:sp>
        <p:nvSpPr>
          <p:cNvPr id="4" name="Tijdelijke aanduiding voor dianummer 3"/>
          <p:cNvSpPr>
            <a:spLocks noGrp="1"/>
          </p:cNvSpPr>
          <p:nvPr>
            <p:ph type="sldNum" sz="quarter" idx="10"/>
          </p:nvPr>
        </p:nvSpPr>
        <p:spPr/>
        <p:txBody>
          <a:bodyPr/>
          <a:lstStyle/>
          <a:p>
            <a:pPr>
              <a:defRPr/>
            </a:pPr>
            <a:fld id="{11F7EDEE-5B42-4C22-BB20-21186FD7B0C4}" type="slidenum">
              <a:rPr lang="nl-NL" smtClean="0"/>
              <a:pPr>
                <a:defRPr/>
              </a:pPr>
              <a:t>14</a:t>
            </a:fld>
            <a:endParaRPr lang="nl-NL" dirty="0"/>
          </a:p>
        </p:txBody>
      </p:sp>
    </p:spTree>
    <p:extLst>
      <p:ext uri="{BB962C8B-B14F-4D97-AF65-F5344CB8AC3E}">
        <p14:creationId xmlns:p14="http://schemas.microsoft.com/office/powerpoint/2010/main" val="222753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r>
              <a:rPr lang="nl-NL" dirty="0"/>
              <a:t>Om een onderscheid te maken tussen </a:t>
            </a:r>
            <a:r>
              <a:rPr lang="nl-NL" dirty="0" err="1"/>
              <a:t>neuropathische</a:t>
            </a:r>
            <a:r>
              <a:rPr lang="nl-NL" dirty="0"/>
              <a:t> en </a:t>
            </a:r>
            <a:r>
              <a:rPr lang="nl-NL" dirty="0" err="1"/>
              <a:t>nociceptieve</a:t>
            </a:r>
            <a:r>
              <a:rPr lang="nl-NL" dirty="0"/>
              <a:t> pijn kun je gebruik maken van de DN4-screeningsvragenlijst (</a:t>
            </a:r>
            <a:r>
              <a:rPr lang="nl-NL" dirty="0" err="1"/>
              <a:t>Douleur</a:t>
            </a:r>
            <a:r>
              <a:rPr lang="nl-NL" dirty="0"/>
              <a:t> </a:t>
            </a:r>
            <a:r>
              <a:rPr lang="nl-NL" dirty="0" err="1"/>
              <a:t>Neuropathique</a:t>
            </a:r>
            <a:r>
              <a:rPr lang="nl-NL" dirty="0"/>
              <a:t>, bestaande uit 4 vragen en 10 items die met ‘ja’ of ‘nee’ beantwoord worden</a:t>
            </a:r>
          </a:p>
        </p:txBody>
      </p:sp>
      <p:sp>
        <p:nvSpPr>
          <p:cNvPr id="4" name="Tijdelijke aanduiding voor dianummer 3"/>
          <p:cNvSpPr>
            <a:spLocks noGrp="1"/>
          </p:cNvSpPr>
          <p:nvPr>
            <p:ph type="sldNum" sz="quarter" idx="10"/>
          </p:nvPr>
        </p:nvSpPr>
        <p:spPr/>
        <p:txBody>
          <a:bodyPr/>
          <a:lstStyle/>
          <a:p>
            <a:pPr>
              <a:defRPr/>
            </a:pPr>
            <a:fld id="{11F7EDEE-5B42-4C22-BB20-21186FD7B0C4}" type="slidenum">
              <a:rPr lang="nl-NL" smtClean="0"/>
              <a:pPr>
                <a:defRPr/>
              </a:pPr>
              <a:t>15</a:t>
            </a:fld>
            <a:endParaRPr lang="nl-NL" dirty="0"/>
          </a:p>
        </p:txBody>
      </p:sp>
    </p:spTree>
    <p:extLst>
      <p:ext uri="{BB962C8B-B14F-4D97-AF65-F5344CB8AC3E}">
        <p14:creationId xmlns:p14="http://schemas.microsoft.com/office/powerpoint/2010/main" val="2154651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r>
              <a:rPr lang="nl-NL" dirty="0"/>
              <a:t>Om een onderscheid te maken tussen </a:t>
            </a:r>
            <a:r>
              <a:rPr lang="nl-NL" dirty="0" err="1"/>
              <a:t>neuropathische</a:t>
            </a:r>
            <a:r>
              <a:rPr lang="nl-NL" dirty="0"/>
              <a:t> en </a:t>
            </a:r>
            <a:r>
              <a:rPr lang="nl-NL" dirty="0" err="1"/>
              <a:t>nociceptieve</a:t>
            </a:r>
            <a:r>
              <a:rPr lang="nl-NL" dirty="0"/>
              <a:t> pijn kun je gebruik maken van de DN4-screeningsvragenlijst (</a:t>
            </a:r>
            <a:r>
              <a:rPr lang="nl-NL" dirty="0" err="1"/>
              <a:t>Douleur</a:t>
            </a:r>
            <a:r>
              <a:rPr lang="nl-NL" dirty="0"/>
              <a:t> </a:t>
            </a:r>
            <a:r>
              <a:rPr lang="nl-NL" dirty="0" err="1"/>
              <a:t>Neuropathique</a:t>
            </a:r>
            <a:r>
              <a:rPr lang="nl-NL" dirty="0"/>
              <a:t>, bestaande uit 4 vragen en 10 items die met ‘ja’ of ‘nee’ beantwoord worden</a:t>
            </a:r>
          </a:p>
        </p:txBody>
      </p:sp>
      <p:sp>
        <p:nvSpPr>
          <p:cNvPr id="4" name="Tijdelijke aanduiding voor dianummer 3"/>
          <p:cNvSpPr>
            <a:spLocks noGrp="1"/>
          </p:cNvSpPr>
          <p:nvPr>
            <p:ph type="sldNum" sz="quarter" idx="10"/>
          </p:nvPr>
        </p:nvSpPr>
        <p:spPr/>
        <p:txBody>
          <a:bodyPr/>
          <a:lstStyle/>
          <a:p>
            <a:pPr>
              <a:defRPr/>
            </a:pPr>
            <a:fld id="{11F7EDEE-5B42-4C22-BB20-21186FD7B0C4}" type="slidenum">
              <a:rPr lang="nl-NL" smtClean="0"/>
              <a:pPr>
                <a:defRPr/>
              </a:pPr>
              <a:t>16</a:t>
            </a:fld>
            <a:endParaRPr lang="nl-NL" dirty="0"/>
          </a:p>
        </p:txBody>
      </p:sp>
    </p:spTree>
    <p:extLst>
      <p:ext uri="{BB962C8B-B14F-4D97-AF65-F5344CB8AC3E}">
        <p14:creationId xmlns:p14="http://schemas.microsoft.com/office/powerpoint/2010/main" val="2800708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r>
              <a:rPr lang="nl-NL" sz="1800" dirty="0">
                <a:effectLst/>
                <a:latin typeface="Calibri" panose="020F0502020204030204" pitchFamily="34" charset="0"/>
                <a:ea typeface="Calibri" panose="020F0502020204030204" pitchFamily="34" charset="0"/>
                <a:cs typeface="Times New Roman" panose="02020603050405020304" pitchFamily="18" charset="0"/>
              </a:rPr>
              <a:t>Als de patiënt aan de criteria voldoet kun je spreken van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neuropathische</a:t>
            </a:r>
            <a:r>
              <a:rPr lang="nl-NL" sz="1800" dirty="0">
                <a:effectLst/>
                <a:latin typeface="Calibri" panose="020F0502020204030204" pitchFamily="34" charset="0"/>
                <a:ea typeface="Calibri" panose="020F0502020204030204" pitchFamily="34" charset="0"/>
                <a:cs typeface="Times New Roman" panose="02020603050405020304" pitchFamily="18" charset="0"/>
              </a:rPr>
              <a:t> pijn. Dan is het belangrijk om te beseffen dat er niet één goede behandeling is en een aantal minder goede. Vaak is het samen met de patiënt een kleine speurtocht naar de beste behandeling.</a:t>
            </a:r>
            <a:endParaRPr lang="nl-NL" dirty="0"/>
          </a:p>
        </p:txBody>
      </p:sp>
      <p:sp>
        <p:nvSpPr>
          <p:cNvPr id="4" name="Tijdelijke aanduiding voor dianummer 3"/>
          <p:cNvSpPr>
            <a:spLocks noGrp="1"/>
          </p:cNvSpPr>
          <p:nvPr>
            <p:ph type="sldNum" sz="quarter" idx="10"/>
          </p:nvPr>
        </p:nvSpPr>
        <p:spPr/>
        <p:txBody>
          <a:bodyPr/>
          <a:lstStyle/>
          <a:p>
            <a:pPr>
              <a:defRPr/>
            </a:pPr>
            <a:fld id="{11F7EDEE-5B42-4C22-BB20-21186FD7B0C4}" type="slidenum">
              <a:rPr lang="nl-NL" smtClean="0"/>
              <a:pPr>
                <a:defRPr/>
              </a:pPr>
              <a:t>17</a:t>
            </a:fld>
            <a:endParaRPr lang="nl-NL" dirty="0"/>
          </a:p>
        </p:txBody>
      </p:sp>
    </p:spTree>
    <p:extLst>
      <p:ext uri="{BB962C8B-B14F-4D97-AF65-F5344CB8AC3E}">
        <p14:creationId xmlns:p14="http://schemas.microsoft.com/office/powerpoint/2010/main" val="5690692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47500" lnSpcReduction="20000"/>
          </a:bodyPr>
          <a:lstStyle/>
          <a:p>
            <a:r>
              <a:rPr lang="nl-NL" sz="2800" u="sng" dirty="0">
                <a:solidFill>
                  <a:srgbClr val="008000"/>
                </a:solidFill>
                <a:effectLst/>
              </a:rPr>
              <a:t>Zorg voor ontspanning.</a:t>
            </a:r>
            <a:r>
              <a:rPr lang="nl-NL" sz="2800" u="sng" dirty="0"/>
              <a:t> </a:t>
            </a:r>
            <a:endParaRPr lang="nl-NL" sz="2800" dirty="0"/>
          </a:p>
          <a:p>
            <a:r>
              <a:rPr lang="nl-NL" sz="2800" dirty="0"/>
              <a:t>– Ontspannen is heel belangrijk: zo kun je beter omgaan met stress en kun je beter slapen.</a:t>
            </a:r>
            <a:br>
              <a:rPr lang="nl-NL" sz="2800" dirty="0"/>
            </a:br>
            <a:r>
              <a:rPr lang="nl-NL" sz="2800" dirty="0"/>
              <a:t>– Bijvoorbeeld met muziek, lezen, wandelen, meditatie, yoga of sporten.</a:t>
            </a:r>
          </a:p>
          <a:p>
            <a:endParaRPr lang="nl-NL" sz="2800" dirty="0"/>
          </a:p>
          <a:p>
            <a:r>
              <a:rPr lang="nl-NL" sz="4000" u="sng" dirty="0">
                <a:solidFill>
                  <a:srgbClr val="008000"/>
                </a:solidFill>
                <a:effectLst/>
              </a:rPr>
              <a:t>In beweging blijft, dat is gezond en het helpt om fit te blijven.</a:t>
            </a:r>
            <a:endParaRPr lang="nl-NL" sz="4000" dirty="0"/>
          </a:p>
          <a:p>
            <a:r>
              <a:rPr lang="nl-NL" sz="4000" dirty="0"/>
              <a:t>– Rust is niet goed voor de pijn. Actief bewegen zorgt op den duur dat pijn minder word.</a:t>
            </a:r>
            <a:br>
              <a:rPr lang="nl-NL" sz="4000" dirty="0"/>
            </a:br>
            <a:r>
              <a:rPr lang="nl-NL" sz="4000" dirty="0"/>
              <a:t>– Rustig beginnen en langzaam steeds meer gaan bewegen.</a:t>
            </a:r>
            <a:br>
              <a:rPr lang="nl-NL" sz="4000" dirty="0"/>
            </a:br>
            <a:r>
              <a:rPr lang="nl-NL" sz="4000" dirty="0"/>
              <a:t>– Als bewegen pijn doet, kan dat geen kwaad. Het gaat vanzelf over.</a:t>
            </a:r>
            <a:br>
              <a:rPr lang="nl-NL" sz="4000" dirty="0"/>
            </a:br>
            <a:r>
              <a:rPr lang="nl-NL" sz="4000" dirty="0"/>
              <a:t>– Maar stop als de pijn hierdoor veel erger wordt. Doe dan tijdelijk wat minder en zorg voor een betere verdeling over de dag of week.</a:t>
            </a:r>
            <a:br>
              <a:rPr lang="nl-NL" sz="4000" dirty="0"/>
            </a:br>
            <a:r>
              <a:rPr lang="nl-NL" sz="4000" dirty="0"/>
              <a:t>– Een fysiotherapeut of </a:t>
            </a:r>
            <a:r>
              <a:rPr lang="nl-NL" sz="4000" dirty="0" err="1"/>
              <a:t>revalidatie-arts</a:t>
            </a:r>
            <a:r>
              <a:rPr lang="nl-NL" sz="4000" dirty="0"/>
              <a:t> kan helpen.</a:t>
            </a:r>
          </a:p>
          <a:p>
            <a:endParaRPr lang="nl-NL" sz="2800" dirty="0"/>
          </a:p>
        </p:txBody>
      </p:sp>
      <p:sp>
        <p:nvSpPr>
          <p:cNvPr id="4" name="Tijdelijke aanduiding voor dianummer 3"/>
          <p:cNvSpPr>
            <a:spLocks noGrp="1"/>
          </p:cNvSpPr>
          <p:nvPr>
            <p:ph type="sldNum" sz="quarter" idx="10"/>
          </p:nvPr>
        </p:nvSpPr>
        <p:spPr/>
        <p:txBody>
          <a:bodyPr/>
          <a:lstStyle/>
          <a:p>
            <a:pPr>
              <a:defRPr/>
            </a:pPr>
            <a:fld id="{11F7EDEE-5B42-4C22-BB20-21186FD7B0C4}" type="slidenum">
              <a:rPr lang="nl-NL" smtClean="0"/>
              <a:pPr>
                <a:defRPr/>
              </a:pPr>
              <a:t>18</a:t>
            </a:fld>
            <a:endParaRPr lang="nl-NL" dirty="0"/>
          </a:p>
        </p:txBody>
      </p:sp>
    </p:spTree>
    <p:extLst>
      <p:ext uri="{BB962C8B-B14F-4D97-AF65-F5344CB8AC3E}">
        <p14:creationId xmlns:p14="http://schemas.microsoft.com/office/powerpoint/2010/main" val="37756001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2800" dirty="0"/>
          </a:p>
        </p:txBody>
      </p:sp>
      <p:sp>
        <p:nvSpPr>
          <p:cNvPr id="4" name="Tijdelijke aanduiding voor dianummer 3"/>
          <p:cNvSpPr>
            <a:spLocks noGrp="1"/>
          </p:cNvSpPr>
          <p:nvPr>
            <p:ph type="sldNum" sz="quarter" idx="10"/>
          </p:nvPr>
        </p:nvSpPr>
        <p:spPr/>
        <p:txBody>
          <a:bodyPr/>
          <a:lstStyle/>
          <a:p>
            <a:pPr>
              <a:defRPr/>
            </a:pPr>
            <a:fld id="{11F7EDEE-5B42-4C22-BB20-21186FD7B0C4}" type="slidenum">
              <a:rPr lang="nl-NL" smtClean="0"/>
              <a:pPr>
                <a:defRPr/>
              </a:pPr>
              <a:t>19</a:t>
            </a:fld>
            <a:endParaRPr lang="nl-NL" dirty="0"/>
          </a:p>
        </p:txBody>
      </p:sp>
    </p:spTree>
    <p:extLst>
      <p:ext uri="{BB962C8B-B14F-4D97-AF65-F5344CB8AC3E}">
        <p14:creationId xmlns:p14="http://schemas.microsoft.com/office/powerpoint/2010/main" val="282946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endParaRPr lang="nl-NL" dirty="0"/>
          </a:p>
        </p:txBody>
      </p:sp>
      <p:sp>
        <p:nvSpPr>
          <p:cNvPr id="4" name="Tijdelijke aanduiding voor dianummer 3"/>
          <p:cNvSpPr>
            <a:spLocks noGrp="1"/>
          </p:cNvSpPr>
          <p:nvPr>
            <p:ph type="sldNum" sz="quarter" idx="10"/>
          </p:nvPr>
        </p:nvSpPr>
        <p:spPr/>
        <p:txBody>
          <a:bodyPr/>
          <a:lstStyle/>
          <a:p>
            <a:pPr>
              <a:defRPr/>
            </a:pPr>
            <a:fld id="{11F7EDEE-5B42-4C22-BB20-21186FD7B0C4}" type="slidenum">
              <a:rPr lang="nl-NL" smtClean="0"/>
              <a:pPr>
                <a:defRPr/>
              </a:pPr>
              <a:t>2</a:t>
            </a:fld>
            <a:endParaRPr lang="nl-NL" dirty="0"/>
          </a:p>
        </p:txBody>
      </p:sp>
    </p:spTree>
    <p:extLst>
      <p:ext uri="{BB962C8B-B14F-4D97-AF65-F5344CB8AC3E}">
        <p14:creationId xmlns:p14="http://schemas.microsoft.com/office/powerpoint/2010/main" val="15011566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2800" dirty="0"/>
          </a:p>
        </p:txBody>
      </p:sp>
      <p:sp>
        <p:nvSpPr>
          <p:cNvPr id="4" name="Tijdelijke aanduiding voor dianummer 3"/>
          <p:cNvSpPr>
            <a:spLocks noGrp="1"/>
          </p:cNvSpPr>
          <p:nvPr>
            <p:ph type="sldNum" sz="quarter" idx="10"/>
          </p:nvPr>
        </p:nvSpPr>
        <p:spPr/>
        <p:txBody>
          <a:bodyPr/>
          <a:lstStyle/>
          <a:p>
            <a:pPr>
              <a:defRPr/>
            </a:pPr>
            <a:fld id="{11F7EDEE-5B42-4C22-BB20-21186FD7B0C4}" type="slidenum">
              <a:rPr lang="nl-NL" smtClean="0"/>
              <a:pPr>
                <a:defRPr/>
              </a:pPr>
              <a:t>20</a:t>
            </a:fld>
            <a:endParaRPr lang="nl-NL" dirty="0"/>
          </a:p>
        </p:txBody>
      </p:sp>
    </p:spTree>
    <p:extLst>
      <p:ext uri="{BB962C8B-B14F-4D97-AF65-F5344CB8AC3E}">
        <p14:creationId xmlns:p14="http://schemas.microsoft.com/office/powerpoint/2010/main" val="28296934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85000" lnSpcReduction="10000"/>
          </a:bodyPr>
          <a:lstStyle/>
          <a:p>
            <a:pPr marL="342900" lvl="0" indent="-342900">
              <a:lnSpc>
                <a:spcPct val="115000"/>
              </a:lnSpc>
              <a:buFont typeface="Symbol" panose="05050102010706020507" pitchFamily="18" charset="2"/>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Leg uit dat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neuropathische</a:t>
            </a:r>
            <a:r>
              <a:rPr lang="nl-NL" sz="1800" dirty="0">
                <a:effectLst/>
                <a:latin typeface="Calibri" panose="020F0502020204030204" pitchFamily="34" charset="0"/>
                <a:ea typeface="Calibri" panose="020F0502020204030204" pitchFamily="34" charset="0"/>
                <a:cs typeface="Times New Roman" panose="02020603050405020304" pitchFamily="18" charset="0"/>
              </a:rPr>
              <a:t> pijn vaak een langdurig en/of chronisch beloop heeft</a:t>
            </a:r>
          </a:p>
          <a:p>
            <a:pPr marL="342900" lvl="0" indent="-342900">
              <a:lnSpc>
                <a:spcPct val="115000"/>
              </a:lnSpc>
              <a:spcAft>
                <a:spcPts val="1000"/>
              </a:spcAft>
              <a:buFont typeface="Symbol" panose="05050102010706020507" pitchFamily="18" charset="2"/>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Vertel dat je vaak verscheidene geneesmiddelen moet proberen gedurende enkele weken voordat de optimale behandeling duidelijk is. </a:t>
            </a:r>
          </a:p>
          <a:p>
            <a:pPr marL="342900" lvl="0" indent="-342900">
              <a:lnSpc>
                <a:spcPct val="115000"/>
              </a:lnSpc>
              <a:spcAft>
                <a:spcPts val="1000"/>
              </a:spcAft>
              <a:buFont typeface="Symbol" panose="05050102010706020507" pitchFamily="18" charset="2"/>
              <a:buChar char=""/>
            </a:pPr>
            <a:r>
              <a:rPr lang="nl-NL" sz="1800" dirty="0" err="1">
                <a:effectLst/>
                <a:latin typeface="Calibri" panose="020F0502020204030204" pitchFamily="34" charset="0"/>
                <a:ea typeface="Calibri" panose="020F0502020204030204" pitchFamily="34" charset="0"/>
                <a:cs typeface="Times New Roman" panose="02020603050405020304" pitchFamily="18" charset="0"/>
              </a:rPr>
              <a:t>Neuropathische</a:t>
            </a:r>
            <a:r>
              <a:rPr lang="nl-NL" sz="1800" dirty="0">
                <a:effectLst/>
                <a:latin typeface="Calibri" panose="020F0502020204030204" pitchFamily="34" charset="0"/>
                <a:ea typeface="Calibri" panose="020F0502020204030204" pitchFamily="34" charset="0"/>
                <a:cs typeface="Times New Roman" panose="02020603050405020304" pitchFamily="18" charset="0"/>
              </a:rPr>
              <a:t> pijn reageert niet goed op gewone pijnstillers (</a:t>
            </a:r>
            <a:r>
              <a:rPr lang="nl-NL"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paracetamol</a:t>
            </a: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u="sng"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NSAID’s</a:t>
            </a:r>
            <a:r>
              <a:rPr lang="nl-NL" sz="1800" dirty="0">
                <a:effectLst/>
                <a:latin typeface="Calibri" panose="020F0502020204030204" pitchFamily="34" charset="0"/>
                <a:ea typeface="Calibri" panose="020F0502020204030204" pitchFamily="34" charset="0"/>
                <a:cs typeface="Times New Roman" panose="02020603050405020304" pitchFamily="18" charset="0"/>
              </a:rPr>
              <a:t> of </a:t>
            </a:r>
            <a:r>
              <a:rPr lang="nl-NL"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opioïden</a:t>
            </a: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15000"/>
              </a:lnSpc>
              <a:spcAft>
                <a:spcPts val="1000"/>
              </a:spcAft>
              <a:buFont typeface="Symbol" panose="05050102010706020507" pitchFamily="18" charset="2"/>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Voor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neuropathische</a:t>
            </a:r>
            <a:r>
              <a:rPr lang="nl-NL" sz="1800" dirty="0">
                <a:effectLst/>
                <a:latin typeface="Calibri" panose="020F0502020204030204" pitchFamily="34" charset="0"/>
                <a:ea typeface="Calibri" panose="020F0502020204030204" pitchFamily="34" charset="0"/>
                <a:cs typeface="Times New Roman" panose="02020603050405020304" pitchFamily="18" charset="0"/>
              </a:rPr>
              <a:t> pijn worden medicijnen voorgeschreven die specifiek op de overprikkeling van zenuwen of hersenen werken; daarom kan het zijn dat deze ook worden voorgeschreven bij een depressie of bij epilepsie (vaak lagere doseringen voor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neuropathische</a:t>
            </a:r>
            <a:r>
              <a:rPr lang="nl-NL" sz="1800" dirty="0">
                <a:effectLst/>
                <a:latin typeface="Calibri" panose="020F0502020204030204" pitchFamily="34" charset="0"/>
                <a:ea typeface="Calibri" panose="020F0502020204030204" pitchFamily="34" charset="0"/>
                <a:cs typeface="Times New Roman" panose="02020603050405020304" pitchFamily="18" charset="0"/>
              </a:rPr>
              <a:t> pijn).</a:t>
            </a:r>
          </a:p>
          <a:p>
            <a:pPr marL="342900" lvl="0" indent="-342900">
              <a:lnSpc>
                <a:spcPct val="115000"/>
              </a:lnSpc>
              <a:spcAft>
                <a:spcPts val="1000"/>
              </a:spcAft>
              <a:buFont typeface="Symbol" panose="05050102010706020507" pitchFamily="18" charset="2"/>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Over het algemeen duurt het dagen tot weken voordat de medicijnen een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pijnverminderd</a:t>
            </a:r>
            <a:r>
              <a:rPr lang="nl-NL" sz="1800" dirty="0">
                <a:effectLst/>
                <a:latin typeface="Calibri" panose="020F0502020204030204" pitchFamily="34" charset="0"/>
                <a:ea typeface="Calibri" panose="020F0502020204030204" pitchFamily="34" charset="0"/>
                <a:cs typeface="Times New Roman" panose="02020603050405020304" pitchFamily="18" charset="0"/>
              </a:rPr>
              <a:t> effect beginnen te hebben. </a:t>
            </a:r>
          </a:p>
        </p:txBody>
      </p:sp>
      <p:sp>
        <p:nvSpPr>
          <p:cNvPr id="4" name="Tijdelijke aanduiding voor dianummer 3"/>
          <p:cNvSpPr>
            <a:spLocks noGrp="1"/>
          </p:cNvSpPr>
          <p:nvPr>
            <p:ph type="sldNum" sz="quarter" idx="10"/>
          </p:nvPr>
        </p:nvSpPr>
        <p:spPr/>
        <p:txBody>
          <a:bodyPr/>
          <a:lstStyle/>
          <a:p>
            <a:pPr>
              <a:defRPr/>
            </a:pPr>
            <a:fld id="{11F7EDEE-5B42-4C22-BB20-21186FD7B0C4}" type="slidenum">
              <a:rPr lang="nl-NL" smtClean="0"/>
              <a:pPr>
                <a:defRPr/>
              </a:pPr>
              <a:t>21</a:t>
            </a:fld>
            <a:endParaRPr lang="nl-NL" dirty="0"/>
          </a:p>
        </p:txBody>
      </p:sp>
    </p:spTree>
    <p:extLst>
      <p:ext uri="{BB962C8B-B14F-4D97-AF65-F5344CB8AC3E}">
        <p14:creationId xmlns:p14="http://schemas.microsoft.com/office/powerpoint/2010/main" val="5375451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85000" lnSpcReduction="10000"/>
          </a:bodyPr>
          <a:lstStyle/>
          <a:p>
            <a:pPr marL="342900" lvl="0" indent="-342900">
              <a:lnSpc>
                <a:spcPct val="115000"/>
              </a:lnSpc>
              <a:buFont typeface="Symbol" panose="05050102010706020507" pitchFamily="18" charset="2"/>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Leg uit dat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neuropathische</a:t>
            </a:r>
            <a:r>
              <a:rPr lang="nl-NL" sz="1800" dirty="0">
                <a:effectLst/>
                <a:latin typeface="Calibri" panose="020F0502020204030204" pitchFamily="34" charset="0"/>
                <a:ea typeface="Calibri" panose="020F0502020204030204" pitchFamily="34" charset="0"/>
                <a:cs typeface="Times New Roman" panose="02020603050405020304" pitchFamily="18" charset="0"/>
              </a:rPr>
              <a:t> pijn vaak een langdurig en/of chronisch beloop heeft</a:t>
            </a:r>
          </a:p>
          <a:p>
            <a:pPr marL="342900" lvl="0" indent="-342900">
              <a:lnSpc>
                <a:spcPct val="115000"/>
              </a:lnSpc>
              <a:spcAft>
                <a:spcPts val="1000"/>
              </a:spcAft>
              <a:buFont typeface="Symbol" panose="05050102010706020507" pitchFamily="18" charset="2"/>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Vertel dat je vaak verscheidene geneesmiddelen moet proberen gedurende enkele weken voordat de optimale behandeling duidelijk is. </a:t>
            </a:r>
          </a:p>
          <a:p>
            <a:pPr marL="342900" lvl="0" indent="-342900">
              <a:lnSpc>
                <a:spcPct val="115000"/>
              </a:lnSpc>
              <a:spcAft>
                <a:spcPts val="1000"/>
              </a:spcAft>
              <a:buFont typeface="Symbol" panose="05050102010706020507" pitchFamily="18" charset="2"/>
              <a:buChar char=""/>
            </a:pPr>
            <a:r>
              <a:rPr lang="nl-NL" sz="1800" dirty="0" err="1">
                <a:effectLst/>
                <a:latin typeface="Calibri" panose="020F0502020204030204" pitchFamily="34" charset="0"/>
                <a:ea typeface="Calibri" panose="020F0502020204030204" pitchFamily="34" charset="0"/>
                <a:cs typeface="Times New Roman" panose="02020603050405020304" pitchFamily="18" charset="0"/>
              </a:rPr>
              <a:t>Neuropathische</a:t>
            </a:r>
            <a:r>
              <a:rPr lang="nl-NL" sz="1800" dirty="0">
                <a:effectLst/>
                <a:latin typeface="Calibri" panose="020F0502020204030204" pitchFamily="34" charset="0"/>
                <a:ea typeface="Calibri" panose="020F0502020204030204" pitchFamily="34" charset="0"/>
                <a:cs typeface="Times New Roman" panose="02020603050405020304" pitchFamily="18" charset="0"/>
              </a:rPr>
              <a:t> pijn reageert niet goed op gewone pijnstillers (</a:t>
            </a:r>
            <a:r>
              <a:rPr lang="nl-NL"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paracetamol</a:t>
            </a: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u="sng"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NSAID’s</a:t>
            </a:r>
            <a:r>
              <a:rPr lang="nl-NL" sz="1800" dirty="0">
                <a:effectLst/>
                <a:latin typeface="Calibri" panose="020F0502020204030204" pitchFamily="34" charset="0"/>
                <a:ea typeface="Calibri" panose="020F0502020204030204" pitchFamily="34" charset="0"/>
                <a:cs typeface="Times New Roman" panose="02020603050405020304" pitchFamily="18" charset="0"/>
              </a:rPr>
              <a:t> of </a:t>
            </a:r>
            <a:r>
              <a:rPr lang="nl-NL"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opioïden</a:t>
            </a: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15000"/>
              </a:lnSpc>
              <a:spcAft>
                <a:spcPts val="1000"/>
              </a:spcAft>
              <a:buFont typeface="Symbol" panose="05050102010706020507" pitchFamily="18" charset="2"/>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Voor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neuropathische</a:t>
            </a:r>
            <a:r>
              <a:rPr lang="nl-NL" sz="1800" dirty="0">
                <a:effectLst/>
                <a:latin typeface="Calibri" panose="020F0502020204030204" pitchFamily="34" charset="0"/>
                <a:ea typeface="Calibri" panose="020F0502020204030204" pitchFamily="34" charset="0"/>
                <a:cs typeface="Times New Roman" panose="02020603050405020304" pitchFamily="18" charset="0"/>
              </a:rPr>
              <a:t> pijn worden medicijnen voorgeschreven die specifiek op de overprikkeling van zenuwen of hersenen werken; daarom kan het zijn dat deze ook worden voorgeschreven bij een depressie of bij epilepsie (vaak lagere doseringen voor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neuropathische</a:t>
            </a:r>
            <a:r>
              <a:rPr lang="nl-NL" sz="1800" dirty="0">
                <a:effectLst/>
                <a:latin typeface="Calibri" panose="020F0502020204030204" pitchFamily="34" charset="0"/>
                <a:ea typeface="Calibri" panose="020F0502020204030204" pitchFamily="34" charset="0"/>
                <a:cs typeface="Times New Roman" panose="02020603050405020304" pitchFamily="18" charset="0"/>
              </a:rPr>
              <a:t> pijn).</a:t>
            </a:r>
          </a:p>
          <a:p>
            <a:pPr marL="342900" lvl="0" indent="-342900">
              <a:lnSpc>
                <a:spcPct val="115000"/>
              </a:lnSpc>
              <a:spcAft>
                <a:spcPts val="1000"/>
              </a:spcAft>
              <a:buFont typeface="Symbol" panose="05050102010706020507" pitchFamily="18" charset="2"/>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Over het algemeen duurt het dagen tot weken voordat de medicijnen een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pijnverminderd</a:t>
            </a:r>
            <a:r>
              <a:rPr lang="nl-NL" sz="1800" dirty="0">
                <a:effectLst/>
                <a:latin typeface="Calibri" panose="020F0502020204030204" pitchFamily="34" charset="0"/>
                <a:ea typeface="Calibri" panose="020F0502020204030204" pitchFamily="34" charset="0"/>
                <a:cs typeface="Times New Roman" panose="02020603050405020304" pitchFamily="18" charset="0"/>
              </a:rPr>
              <a:t> effect beginnen te hebben. </a:t>
            </a:r>
          </a:p>
        </p:txBody>
      </p:sp>
      <p:sp>
        <p:nvSpPr>
          <p:cNvPr id="4" name="Tijdelijke aanduiding voor dianummer 3"/>
          <p:cNvSpPr>
            <a:spLocks noGrp="1"/>
          </p:cNvSpPr>
          <p:nvPr>
            <p:ph type="sldNum" sz="quarter" idx="10"/>
          </p:nvPr>
        </p:nvSpPr>
        <p:spPr/>
        <p:txBody>
          <a:bodyPr/>
          <a:lstStyle/>
          <a:p>
            <a:pPr>
              <a:defRPr/>
            </a:pPr>
            <a:fld id="{11F7EDEE-5B42-4C22-BB20-21186FD7B0C4}" type="slidenum">
              <a:rPr lang="nl-NL" smtClean="0"/>
              <a:pPr>
                <a:defRPr/>
              </a:pPr>
              <a:t>22</a:t>
            </a:fld>
            <a:endParaRPr lang="nl-NL" dirty="0"/>
          </a:p>
        </p:txBody>
      </p:sp>
    </p:spTree>
    <p:extLst>
      <p:ext uri="{BB962C8B-B14F-4D97-AF65-F5344CB8AC3E}">
        <p14:creationId xmlns:p14="http://schemas.microsoft.com/office/powerpoint/2010/main" val="33753016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15000"/>
              </a:lnSpc>
              <a:spcBef>
                <a:spcPct val="30000"/>
              </a:spcBef>
              <a:spcAft>
                <a:spcPct val="0"/>
              </a:spcAft>
              <a:buClrTx/>
              <a:buSzTx/>
              <a:buFont typeface="Symbol" panose="05050102010706020507" pitchFamily="18" charset="2"/>
              <a:buNone/>
              <a:tabLst/>
              <a:defRPr/>
            </a:pPr>
            <a:r>
              <a:rPr lang="nl-NL" sz="1800" dirty="0">
                <a:effectLst/>
                <a:latin typeface="Times New Roman" panose="02020603050405020304" pitchFamily="18" charset="0"/>
                <a:ea typeface="Times New Roman" panose="02020603050405020304" pitchFamily="18" charset="0"/>
              </a:rPr>
              <a:t>Anti-epileptica kunnen de overprikkelbaarheid van zenuwen met spontane ectopische activiteit onderdrukken, en ze zijn daarom bruikbaar bij de behandeling van </a:t>
            </a:r>
            <a:r>
              <a:rPr lang="nl-NL" sz="1800" dirty="0" err="1">
                <a:effectLst/>
                <a:latin typeface="Times New Roman" panose="02020603050405020304" pitchFamily="18" charset="0"/>
                <a:ea typeface="Times New Roman" panose="02020603050405020304" pitchFamily="18" charset="0"/>
              </a:rPr>
              <a:t>neuropathische</a:t>
            </a:r>
            <a:r>
              <a:rPr lang="nl-NL" sz="1800" dirty="0">
                <a:effectLst/>
                <a:latin typeface="Times New Roman" panose="02020603050405020304" pitchFamily="18" charset="0"/>
                <a:ea typeface="Times New Roman" panose="02020603050405020304" pitchFamily="18" charset="0"/>
              </a:rPr>
              <a:t> pijn. Sommige anti-epileptica verlichten de pijn doordat zij de membraankanalen blokkeren, andere doordat zij neurotransmitters beïnvloeden zoals gamma-</a:t>
            </a:r>
            <a:r>
              <a:rPr lang="nl-NL" sz="1800" dirty="0" err="1">
                <a:effectLst/>
                <a:latin typeface="Times New Roman" panose="02020603050405020304" pitchFamily="18" charset="0"/>
                <a:ea typeface="Times New Roman" panose="02020603050405020304" pitchFamily="18" charset="0"/>
              </a:rPr>
              <a:t>aminoboterzuur</a:t>
            </a:r>
            <a:r>
              <a:rPr lang="nl-NL" sz="1800" dirty="0">
                <a:effectLst/>
                <a:latin typeface="Times New Roman" panose="02020603050405020304" pitchFamily="18" charset="0"/>
                <a:ea typeface="Times New Roman" panose="02020603050405020304" pitchFamily="18" charset="0"/>
              </a:rPr>
              <a:t> (GABA), N-methyl-D-</a:t>
            </a:r>
            <a:r>
              <a:rPr lang="nl-NL" sz="1800" dirty="0" err="1">
                <a:effectLst/>
                <a:latin typeface="Times New Roman" panose="02020603050405020304" pitchFamily="18" charset="0"/>
                <a:ea typeface="Times New Roman" panose="02020603050405020304" pitchFamily="18" charset="0"/>
              </a:rPr>
              <a:t>aspartaat</a:t>
            </a:r>
            <a:r>
              <a:rPr lang="nl-NL" sz="1800" dirty="0">
                <a:effectLst/>
                <a:latin typeface="Times New Roman" panose="02020603050405020304" pitchFamily="18" charset="0"/>
                <a:ea typeface="Times New Roman" panose="02020603050405020304" pitchFamily="18" charset="0"/>
              </a:rPr>
              <a:t> (NMDA) en a-amino-3-hydroxy-5-methyl-4-isoxazolpropionzuur (AMPA);</a:t>
            </a:r>
          </a:p>
          <a:p>
            <a:pPr marL="342900" lvl="0" indent="-342900">
              <a:lnSpc>
                <a:spcPct val="115000"/>
              </a:lnSpc>
              <a:buFont typeface="Symbol" panose="05050102010706020507" pitchFamily="18" charset="2"/>
              <a:buChar char=""/>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10"/>
          </p:nvPr>
        </p:nvSpPr>
        <p:spPr/>
        <p:txBody>
          <a:bodyPr/>
          <a:lstStyle/>
          <a:p>
            <a:pPr>
              <a:defRPr/>
            </a:pPr>
            <a:fld id="{11F7EDEE-5B42-4C22-BB20-21186FD7B0C4}" type="slidenum">
              <a:rPr lang="nl-NL" smtClean="0"/>
              <a:pPr>
                <a:defRPr/>
              </a:pPr>
              <a:t>23</a:t>
            </a:fld>
            <a:endParaRPr lang="nl-NL" dirty="0"/>
          </a:p>
        </p:txBody>
      </p:sp>
    </p:spTree>
    <p:extLst>
      <p:ext uri="{BB962C8B-B14F-4D97-AF65-F5344CB8AC3E}">
        <p14:creationId xmlns:p14="http://schemas.microsoft.com/office/powerpoint/2010/main" val="11593275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15000"/>
              </a:lnSpc>
              <a:spcAft>
                <a:spcPts val="100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10"/>
          </p:nvPr>
        </p:nvSpPr>
        <p:spPr/>
        <p:txBody>
          <a:bodyPr/>
          <a:lstStyle/>
          <a:p>
            <a:pPr>
              <a:defRPr/>
            </a:pPr>
            <a:fld id="{11F7EDEE-5B42-4C22-BB20-21186FD7B0C4}" type="slidenum">
              <a:rPr lang="nl-NL" smtClean="0"/>
              <a:pPr>
                <a:defRPr/>
              </a:pPr>
              <a:t>24</a:t>
            </a:fld>
            <a:endParaRPr lang="nl-NL" dirty="0"/>
          </a:p>
        </p:txBody>
      </p:sp>
    </p:spTree>
    <p:extLst>
      <p:ext uri="{BB962C8B-B14F-4D97-AF65-F5344CB8AC3E}">
        <p14:creationId xmlns:p14="http://schemas.microsoft.com/office/powerpoint/2010/main" val="37647090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15000"/>
              </a:lnSpc>
              <a:spcAft>
                <a:spcPts val="10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Daarnaast zijn er nog andere mogelijkheden voor de behandeling van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neuropathische</a:t>
            </a:r>
            <a:r>
              <a:rPr lang="nl-NL" sz="1800" dirty="0">
                <a:effectLst/>
                <a:latin typeface="Calibri" panose="020F0502020204030204" pitchFamily="34" charset="0"/>
                <a:ea typeface="Calibri" panose="020F0502020204030204" pitchFamily="34" charset="0"/>
                <a:cs typeface="Times New Roman" panose="02020603050405020304" pitchFamily="18" charset="0"/>
              </a:rPr>
              <a:t> pijn, zoals injecties met ontstekingsremmers, </a:t>
            </a:r>
            <a:r>
              <a:rPr lang="nl-NL"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zenuwblokkades</a:t>
            </a:r>
            <a:r>
              <a:rPr lang="nl-NL" sz="1800" dirty="0">
                <a:effectLst/>
                <a:latin typeface="Calibri" panose="020F0502020204030204" pitchFamily="34" charset="0"/>
                <a:ea typeface="Calibri" panose="020F0502020204030204" pitchFamily="34" charset="0"/>
                <a:cs typeface="Times New Roman" panose="02020603050405020304" pitchFamily="18" charset="0"/>
              </a:rPr>
              <a:t>, medicatie die direct in het bloed wordt toegediend of lokale toediening van medicijnen (bijvoorbeeld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Capsaicine</a:t>
            </a:r>
            <a:r>
              <a:rPr lang="nl-NL" sz="1800" dirty="0">
                <a:effectLst/>
                <a:latin typeface="Calibri" panose="020F0502020204030204" pitchFamily="34" charset="0"/>
                <a:ea typeface="Calibri" panose="020F0502020204030204" pitchFamily="34" charset="0"/>
                <a:cs typeface="Times New Roman" panose="02020603050405020304" pitchFamily="18" charset="0"/>
              </a:rPr>
              <a:t>)</a:t>
            </a:r>
            <a:br>
              <a:rPr lang="nl-NL" sz="1800" dirty="0">
                <a:effectLst/>
                <a:latin typeface="Calibri" panose="020F0502020204030204" pitchFamily="34" charset="0"/>
                <a:ea typeface="Calibri" panose="020F0502020204030204" pitchFamily="34" charset="0"/>
                <a:cs typeface="Times New Roman" panose="02020603050405020304" pitchFamily="18" charset="0"/>
              </a:rPr>
            </a:b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Bij een zenuwblokkade wordt de pijngeleiding van een zenuw in de nek of rug onderbroken. De zenuwen die naar het pijnlijke facetgewricht lopen, worden door verhitting langdurig uitgeschakeld. Daardoor kan de pijnprikkel niet meer aan de hersenen worden doorgegeven. Een zenuwblokkade helpt dus bij pijnbestrijding.</a:t>
            </a:r>
          </a:p>
        </p:txBody>
      </p:sp>
      <p:sp>
        <p:nvSpPr>
          <p:cNvPr id="4" name="Tijdelijke aanduiding voor dianummer 3"/>
          <p:cNvSpPr>
            <a:spLocks noGrp="1"/>
          </p:cNvSpPr>
          <p:nvPr>
            <p:ph type="sldNum" sz="quarter" idx="10"/>
          </p:nvPr>
        </p:nvSpPr>
        <p:spPr/>
        <p:txBody>
          <a:bodyPr/>
          <a:lstStyle/>
          <a:p>
            <a:pPr>
              <a:defRPr/>
            </a:pPr>
            <a:fld id="{11F7EDEE-5B42-4C22-BB20-21186FD7B0C4}" type="slidenum">
              <a:rPr lang="nl-NL" smtClean="0"/>
              <a:pPr>
                <a:defRPr/>
              </a:pPr>
              <a:t>25</a:t>
            </a:fld>
            <a:endParaRPr lang="nl-NL" dirty="0"/>
          </a:p>
        </p:txBody>
      </p:sp>
    </p:spTree>
    <p:extLst>
      <p:ext uri="{BB962C8B-B14F-4D97-AF65-F5344CB8AC3E}">
        <p14:creationId xmlns:p14="http://schemas.microsoft.com/office/powerpoint/2010/main" val="42015846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742950" lvl="1" indent="-285750">
              <a:buFont typeface="Arial" panose="020B0604020202020204" pitchFamily="34" charset="0"/>
              <a:buChar char="•"/>
            </a:pPr>
            <a:endParaRPr lang="nl-NL" dirty="0"/>
          </a:p>
          <a:p>
            <a:pPr>
              <a:buFont typeface="Arial" panose="020B0604020202020204" pitchFamily="34" charset="0"/>
              <a:buChar char="•"/>
            </a:pPr>
            <a:r>
              <a:rPr lang="nl-NL" dirty="0"/>
              <a:t>Snel recidiverende gordelroos of forse uitbreiding buiten de primair aangedane </a:t>
            </a:r>
            <a:r>
              <a:rPr lang="nl-NL" dirty="0" err="1"/>
              <a:t>dermatomen</a:t>
            </a:r>
            <a:r>
              <a:rPr lang="nl-NL" dirty="0"/>
              <a:t>: overweeg verwijzing naar de internist of kinderarts voor nader onderzoek naar onderliggend lijden</a:t>
            </a:r>
          </a:p>
          <a:p>
            <a:pPr>
              <a:buFont typeface="Arial" panose="020B0604020202020204" pitchFamily="34" charset="0"/>
              <a:buNone/>
            </a:pPr>
            <a:endParaRPr lang="nl-NL" dirty="0"/>
          </a:p>
        </p:txBody>
      </p:sp>
      <p:sp>
        <p:nvSpPr>
          <p:cNvPr id="4" name="Tijdelijke aanduiding voor dianummer 3"/>
          <p:cNvSpPr>
            <a:spLocks noGrp="1"/>
          </p:cNvSpPr>
          <p:nvPr>
            <p:ph type="sldNum" sz="quarter" idx="10"/>
          </p:nvPr>
        </p:nvSpPr>
        <p:spPr/>
        <p:txBody>
          <a:bodyPr/>
          <a:lstStyle/>
          <a:p>
            <a:pPr>
              <a:defRPr/>
            </a:pPr>
            <a:fld id="{11F7EDEE-5B42-4C22-BB20-21186FD7B0C4}" type="slidenum">
              <a:rPr lang="nl-NL" smtClean="0"/>
              <a:pPr>
                <a:defRPr/>
              </a:pPr>
              <a:t>26</a:t>
            </a:fld>
            <a:endParaRPr lang="nl-NL" dirty="0"/>
          </a:p>
        </p:txBody>
      </p:sp>
    </p:spTree>
    <p:extLst>
      <p:ext uri="{BB962C8B-B14F-4D97-AF65-F5344CB8AC3E}">
        <p14:creationId xmlns:p14="http://schemas.microsoft.com/office/powerpoint/2010/main" val="34960960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buSzPts val="1000"/>
              <a:buFont typeface="Symbol" panose="05050102010706020507" pitchFamily="18" charset="2"/>
              <a:buNone/>
              <a:tabLst>
                <a:tab pos="457200" algn="l"/>
              </a:tabLst>
            </a:pPr>
            <a:endParaRPr lang="nl-NL" sz="1800" dirty="0">
              <a:effectLst/>
              <a:latin typeface="Times New Roman" panose="02020603050405020304" pitchFamily="18" charset="0"/>
              <a:ea typeface="Times New Roman" panose="02020603050405020304" pitchFamily="18" charset="0"/>
            </a:endParaRPr>
          </a:p>
        </p:txBody>
      </p:sp>
      <p:sp>
        <p:nvSpPr>
          <p:cNvPr id="4" name="Tijdelijke aanduiding voor dianummer 3"/>
          <p:cNvSpPr>
            <a:spLocks noGrp="1"/>
          </p:cNvSpPr>
          <p:nvPr>
            <p:ph type="sldNum" sz="quarter" idx="10"/>
          </p:nvPr>
        </p:nvSpPr>
        <p:spPr/>
        <p:txBody>
          <a:bodyPr/>
          <a:lstStyle/>
          <a:p>
            <a:pPr>
              <a:defRPr/>
            </a:pPr>
            <a:fld id="{11F7EDEE-5B42-4C22-BB20-21186FD7B0C4}" type="slidenum">
              <a:rPr lang="nl-NL" smtClean="0"/>
              <a:pPr>
                <a:defRPr/>
              </a:pPr>
              <a:t>27</a:t>
            </a:fld>
            <a:endParaRPr lang="nl-NL" dirty="0"/>
          </a:p>
        </p:txBody>
      </p:sp>
    </p:spTree>
    <p:extLst>
      <p:ext uri="{BB962C8B-B14F-4D97-AF65-F5344CB8AC3E}">
        <p14:creationId xmlns:p14="http://schemas.microsoft.com/office/powerpoint/2010/main" val="9012239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endParaRPr lang="nl-NL" dirty="0"/>
          </a:p>
        </p:txBody>
      </p:sp>
      <p:sp>
        <p:nvSpPr>
          <p:cNvPr id="4" name="Tijdelijke aanduiding voor dianummer 3"/>
          <p:cNvSpPr>
            <a:spLocks noGrp="1"/>
          </p:cNvSpPr>
          <p:nvPr>
            <p:ph type="sldNum" sz="quarter" idx="10"/>
          </p:nvPr>
        </p:nvSpPr>
        <p:spPr/>
        <p:txBody>
          <a:bodyPr/>
          <a:lstStyle/>
          <a:p>
            <a:pPr>
              <a:defRPr/>
            </a:pPr>
            <a:fld id="{11F7EDEE-5B42-4C22-BB20-21186FD7B0C4}" type="slidenum">
              <a:rPr lang="nl-NL" smtClean="0"/>
              <a:pPr>
                <a:defRPr/>
              </a:pPr>
              <a:t>28</a:t>
            </a:fld>
            <a:endParaRPr lang="nl-NL" dirty="0"/>
          </a:p>
        </p:txBody>
      </p:sp>
    </p:spTree>
    <p:extLst>
      <p:ext uri="{BB962C8B-B14F-4D97-AF65-F5344CB8AC3E}">
        <p14:creationId xmlns:p14="http://schemas.microsoft.com/office/powerpoint/2010/main" val="20738855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a:t>De medische naam voor gordelroos is herpes zoster.</a:t>
            </a:r>
          </a:p>
          <a:p>
            <a:pPr marL="171450" indent="-171450">
              <a:buFont typeface="Arial" panose="020B0604020202020204" pitchFamily="34" charset="0"/>
              <a:buChar char="•"/>
            </a:pPr>
            <a:r>
              <a:rPr lang="nl-NL" dirty="0"/>
              <a:t>Bij kinderen, inclusief gezonde pasgeborenen, is het doorgaans een onschuldige kinderziekte.</a:t>
            </a:r>
          </a:p>
          <a:p>
            <a:pPr marL="171450" indent="-171450">
              <a:buFont typeface="Arial" panose="020B0604020202020204" pitchFamily="34" charset="0"/>
              <a:buChar char="•"/>
            </a:pPr>
            <a:r>
              <a:rPr lang="nl-NL" dirty="0"/>
              <a:t>Bij volwassenen (waaronder zwangeren) kan een infectie met waterpokken ernstiger verlopen en kunnen orale antivirale middelen geïndiceerd zijn.</a:t>
            </a:r>
          </a:p>
          <a:p>
            <a:pPr marL="171450" indent="-171450">
              <a:buFont typeface="Arial" panose="020B0604020202020204" pitchFamily="34" charset="0"/>
              <a:buChar char="•"/>
            </a:pPr>
            <a:r>
              <a:rPr lang="nl-NL" dirty="0"/>
              <a:t>De meeste volwassenen hebben al een keer waterpokken gehad als kind en hebben daar antistoffen tegen gemaakt. Zij zijn immuun en kunnen niet besmet worden. Maar wie nooit waterpokken heeft gehad en geen antistoffen heeft tegen het virus, kan besmet raken door iemand met gordelroos, en dan waterpokken krijgen. </a:t>
            </a:r>
          </a:p>
          <a:p>
            <a:pPr marL="171450" indent="-171450">
              <a:buFont typeface="Arial" panose="020B0604020202020204" pitchFamily="34" charset="0"/>
              <a:buChar char="•"/>
            </a:pPr>
            <a:endParaRPr lang="nl-NL" dirty="0"/>
          </a:p>
        </p:txBody>
      </p:sp>
      <p:sp>
        <p:nvSpPr>
          <p:cNvPr id="4" name="Tijdelijke aanduiding voor dianummer 3"/>
          <p:cNvSpPr>
            <a:spLocks noGrp="1"/>
          </p:cNvSpPr>
          <p:nvPr>
            <p:ph type="sldNum" sz="quarter" idx="10"/>
          </p:nvPr>
        </p:nvSpPr>
        <p:spPr/>
        <p:txBody>
          <a:bodyPr/>
          <a:lstStyle/>
          <a:p>
            <a:pPr>
              <a:defRPr/>
            </a:pPr>
            <a:fld id="{11F7EDEE-5B42-4C22-BB20-21186FD7B0C4}" type="slidenum">
              <a:rPr lang="nl-NL" smtClean="0"/>
              <a:pPr>
                <a:defRPr/>
              </a:pPr>
              <a:t>29</a:t>
            </a:fld>
            <a:endParaRPr lang="nl-NL" dirty="0"/>
          </a:p>
        </p:txBody>
      </p:sp>
    </p:spTree>
    <p:extLst>
      <p:ext uri="{BB962C8B-B14F-4D97-AF65-F5344CB8AC3E}">
        <p14:creationId xmlns:p14="http://schemas.microsoft.com/office/powerpoint/2010/main" val="69328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85750" indent="-285750">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In Nederland heeft 19% van de bevolking matige tot ernstige chronische pijnklachten. </a:t>
            </a:r>
          </a:p>
          <a:p>
            <a:pPr marL="285750" indent="-285750">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Ongeveer 5% van de patiënten met chronische pijn heeft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neuropathische</a:t>
            </a:r>
            <a:r>
              <a:rPr lang="nl-NL" sz="1800" dirty="0">
                <a:effectLst/>
                <a:latin typeface="Calibri" panose="020F0502020204030204" pitchFamily="34" charset="0"/>
                <a:ea typeface="Calibri" panose="020F0502020204030204" pitchFamily="34" charset="0"/>
                <a:cs typeface="Times New Roman" panose="02020603050405020304" pitchFamily="18" charset="0"/>
              </a:rPr>
              <a:t> pijnklachten</a:t>
            </a:r>
          </a:p>
          <a:p>
            <a:pPr marL="285750" indent="-285750">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Van de patiënten die naar een pijnpolikliniek worden verwezen lijdt 30% aan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neuropathische</a:t>
            </a:r>
            <a:r>
              <a:rPr lang="nl-NL" sz="1800" dirty="0">
                <a:effectLst/>
                <a:latin typeface="Calibri" panose="020F0502020204030204" pitchFamily="34" charset="0"/>
                <a:ea typeface="Calibri" panose="020F0502020204030204" pitchFamily="34" charset="0"/>
                <a:cs typeface="Times New Roman" panose="02020603050405020304" pitchFamily="18" charset="0"/>
              </a:rPr>
              <a:t> pijn</a:t>
            </a:r>
          </a:p>
          <a:p>
            <a:pPr marL="285750" indent="-285750">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Die klachten leiden tot een belangrijke vermindering van de kwaliteit van leven</a:t>
            </a:r>
            <a:endParaRPr lang="nl-NL" dirty="0"/>
          </a:p>
        </p:txBody>
      </p:sp>
      <p:sp>
        <p:nvSpPr>
          <p:cNvPr id="4" name="Tijdelijke aanduiding voor dianummer 3"/>
          <p:cNvSpPr>
            <a:spLocks noGrp="1"/>
          </p:cNvSpPr>
          <p:nvPr>
            <p:ph type="sldNum" sz="quarter" idx="10"/>
          </p:nvPr>
        </p:nvSpPr>
        <p:spPr/>
        <p:txBody>
          <a:bodyPr/>
          <a:lstStyle/>
          <a:p>
            <a:pPr>
              <a:defRPr/>
            </a:pPr>
            <a:fld id="{11F7EDEE-5B42-4C22-BB20-21186FD7B0C4}" type="slidenum">
              <a:rPr lang="nl-NL" smtClean="0"/>
              <a:pPr>
                <a:defRPr/>
              </a:pPr>
              <a:t>3</a:t>
            </a:fld>
            <a:endParaRPr lang="nl-NL" dirty="0"/>
          </a:p>
        </p:txBody>
      </p:sp>
    </p:spTree>
    <p:extLst>
      <p:ext uri="{BB962C8B-B14F-4D97-AF65-F5344CB8AC3E}">
        <p14:creationId xmlns:p14="http://schemas.microsoft.com/office/powerpoint/2010/main" val="12778356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buFont typeface="Arial" panose="020B0604020202020204" pitchFamily="34" charset="0"/>
              <a:buChar char="•"/>
            </a:pPr>
            <a:r>
              <a:rPr lang="nl-NL" dirty="0"/>
              <a:t>Unilaterale en segmentaal gegroepeerde blaasjes op een </a:t>
            </a:r>
            <a:r>
              <a:rPr lang="nl-NL" dirty="0" err="1"/>
              <a:t>erythemateuze</a:t>
            </a:r>
            <a:r>
              <a:rPr lang="nl-NL" dirty="0"/>
              <a:t> bodem en beperkt zich tot 1 of enkele naast elkaar gelegen </a:t>
            </a:r>
            <a:r>
              <a:rPr lang="nl-NL" dirty="0" err="1"/>
              <a:t>dermatomen</a:t>
            </a:r>
            <a:endParaRPr lang="nl-NL" dirty="0"/>
          </a:p>
          <a:p>
            <a:pPr>
              <a:buFont typeface="Arial" panose="020B0604020202020204" pitchFamily="34" charset="0"/>
              <a:buChar char="•"/>
            </a:pPr>
            <a:r>
              <a:rPr lang="nl-NL" dirty="0"/>
              <a:t>Vaak zijn er enkele dagen voor het ontstaan </a:t>
            </a:r>
            <a:r>
              <a:rPr lang="nl-NL" dirty="0" err="1"/>
              <a:t>prodromale</a:t>
            </a:r>
            <a:r>
              <a:rPr lang="nl-NL" dirty="0"/>
              <a:t> verschijnselen, zoals tintelingen, overgevoeligheid van de huid, pijn of jeuk.</a:t>
            </a:r>
          </a:p>
          <a:p>
            <a:pPr>
              <a:buFont typeface="Arial" panose="020B0604020202020204" pitchFamily="34" charset="0"/>
              <a:buChar char="•"/>
            </a:pPr>
            <a:r>
              <a:rPr lang="nl-NL" dirty="0"/>
              <a:t>Daarnaast kunnen koorts, algehele malaise en pijnlijke, regionale lymfeklierzwellingen optreden.</a:t>
            </a:r>
          </a:p>
          <a:p>
            <a:pPr>
              <a:buFont typeface="Arial" panose="020B0604020202020204" pitchFamily="34" charset="0"/>
              <a:buChar char="•"/>
            </a:pPr>
            <a:r>
              <a:rPr lang="nl-NL" dirty="0"/>
              <a:t>Locatie vooral op de romp (80-90%) en soms in het gelaat (10-20%).</a:t>
            </a:r>
          </a:p>
          <a:p>
            <a:pPr>
              <a:buFont typeface="Arial" panose="020B0604020202020204" pitchFamily="34" charset="0"/>
              <a:buChar char="•"/>
            </a:pPr>
            <a:r>
              <a:rPr lang="nl-NL" dirty="0"/>
              <a:t>Na 7 tot 10 dagen drogen de blaasjes in.</a:t>
            </a:r>
          </a:p>
          <a:p>
            <a:pPr>
              <a:buFont typeface="Arial" panose="020B0604020202020204" pitchFamily="34" charset="0"/>
              <a:buChar char="•"/>
            </a:pPr>
            <a:r>
              <a:rPr lang="nl-NL" dirty="0"/>
              <a:t>De pijn kan soms hevig zijn.</a:t>
            </a:r>
          </a:p>
          <a:p>
            <a:pPr>
              <a:buFont typeface="Arial" panose="020B0604020202020204" pitchFamily="34" charset="0"/>
              <a:buChar char="•"/>
            </a:pPr>
            <a:r>
              <a:rPr lang="nl-NL" dirty="0"/>
              <a:t>Soms alleen jeuk en pijn, zonder vlekjes of blaasjes.</a:t>
            </a:r>
          </a:p>
          <a:p>
            <a:pPr>
              <a:buFont typeface="Arial" panose="020B0604020202020204" pitchFamily="34" charset="0"/>
              <a:buChar char="•"/>
            </a:pPr>
            <a:r>
              <a:rPr lang="nl-NL" dirty="0"/>
              <a:t>Bij gordelroos in het gezicht kan </a:t>
            </a:r>
            <a:r>
              <a:rPr lang="nl-NL" dirty="0" err="1"/>
              <a:t>conjuctivitis</a:t>
            </a:r>
            <a:r>
              <a:rPr lang="nl-NL" dirty="0"/>
              <a:t> ontstaan.</a:t>
            </a:r>
          </a:p>
          <a:p>
            <a:pPr>
              <a:buFont typeface="Arial" panose="020B0604020202020204" pitchFamily="34" charset="0"/>
              <a:buChar char="•"/>
            </a:pPr>
            <a:r>
              <a:rPr lang="nl-NL" dirty="0"/>
              <a:t>Als de blaasjes weg zijn, kunt u op die plek lang pijn houden.</a:t>
            </a:r>
          </a:p>
          <a:p>
            <a:pPr marL="171450" indent="-171450">
              <a:buFont typeface="Arial" panose="020B0604020202020204" pitchFamily="34" charset="0"/>
              <a:buChar char="•"/>
            </a:pPr>
            <a:endParaRPr lang="nl-NL" dirty="0"/>
          </a:p>
        </p:txBody>
      </p:sp>
      <p:sp>
        <p:nvSpPr>
          <p:cNvPr id="4" name="Tijdelijke aanduiding voor dianummer 3"/>
          <p:cNvSpPr>
            <a:spLocks noGrp="1"/>
          </p:cNvSpPr>
          <p:nvPr>
            <p:ph type="sldNum" sz="quarter" idx="10"/>
          </p:nvPr>
        </p:nvSpPr>
        <p:spPr/>
        <p:txBody>
          <a:bodyPr/>
          <a:lstStyle/>
          <a:p>
            <a:pPr>
              <a:defRPr/>
            </a:pPr>
            <a:fld id="{11F7EDEE-5B42-4C22-BB20-21186FD7B0C4}" type="slidenum">
              <a:rPr lang="nl-NL" smtClean="0"/>
              <a:pPr>
                <a:defRPr/>
              </a:pPr>
              <a:t>30</a:t>
            </a:fld>
            <a:endParaRPr lang="nl-NL" dirty="0"/>
          </a:p>
        </p:txBody>
      </p:sp>
    </p:spTree>
    <p:extLst>
      <p:ext uri="{BB962C8B-B14F-4D97-AF65-F5344CB8AC3E}">
        <p14:creationId xmlns:p14="http://schemas.microsoft.com/office/powerpoint/2010/main" val="7701656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endParaRPr lang="nl-NL" dirty="0"/>
          </a:p>
        </p:txBody>
      </p:sp>
      <p:sp>
        <p:nvSpPr>
          <p:cNvPr id="4" name="Tijdelijke aanduiding voor dianummer 3"/>
          <p:cNvSpPr>
            <a:spLocks noGrp="1"/>
          </p:cNvSpPr>
          <p:nvPr>
            <p:ph type="sldNum" sz="quarter" idx="10"/>
          </p:nvPr>
        </p:nvSpPr>
        <p:spPr/>
        <p:txBody>
          <a:bodyPr/>
          <a:lstStyle/>
          <a:p>
            <a:pPr>
              <a:defRPr/>
            </a:pPr>
            <a:fld id="{11F7EDEE-5B42-4C22-BB20-21186FD7B0C4}" type="slidenum">
              <a:rPr lang="nl-NL" smtClean="0"/>
              <a:pPr>
                <a:defRPr/>
              </a:pPr>
              <a:t>31</a:t>
            </a:fld>
            <a:endParaRPr lang="nl-NL" dirty="0"/>
          </a:p>
        </p:txBody>
      </p:sp>
    </p:spTree>
    <p:extLst>
      <p:ext uri="{BB962C8B-B14F-4D97-AF65-F5344CB8AC3E}">
        <p14:creationId xmlns:p14="http://schemas.microsoft.com/office/powerpoint/2010/main" val="5091275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endParaRPr lang="nl-NL" dirty="0"/>
          </a:p>
        </p:txBody>
      </p:sp>
      <p:sp>
        <p:nvSpPr>
          <p:cNvPr id="4" name="Tijdelijke aanduiding voor dianummer 3"/>
          <p:cNvSpPr>
            <a:spLocks noGrp="1"/>
          </p:cNvSpPr>
          <p:nvPr>
            <p:ph type="sldNum" sz="quarter" idx="10"/>
          </p:nvPr>
        </p:nvSpPr>
        <p:spPr/>
        <p:txBody>
          <a:bodyPr/>
          <a:lstStyle/>
          <a:p>
            <a:pPr>
              <a:defRPr/>
            </a:pPr>
            <a:fld id="{11F7EDEE-5B42-4C22-BB20-21186FD7B0C4}" type="slidenum">
              <a:rPr lang="nl-NL" smtClean="0"/>
              <a:pPr>
                <a:defRPr/>
              </a:pPr>
              <a:t>32</a:t>
            </a:fld>
            <a:endParaRPr lang="nl-NL" dirty="0"/>
          </a:p>
        </p:txBody>
      </p:sp>
    </p:spTree>
    <p:extLst>
      <p:ext uri="{BB962C8B-B14F-4D97-AF65-F5344CB8AC3E}">
        <p14:creationId xmlns:p14="http://schemas.microsoft.com/office/powerpoint/2010/main" val="32069278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endParaRPr lang="nl-NL" dirty="0"/>
          </a:p>
        </p:txBody>
      </p:sp>
      <p:sp>
        <p:nvSpPr>
          <p:cNvPr id="4" name="Tijdelijke aanduiding voor dianummer 3"/>
          <p:cNvSpPr>
            <a:spLocks noGrp="1"/>
          </p:cNvSpPr>
          <p:nvPr>
            <p:ph type="sldNum" sz="quarter" idx="10"/>
          </p:nvPr>
        </p:nvSpPr>
        <p:spPr/>
        <p:txBody>
          <a:bodyPr/>
          <a:lstStyle/>
          <a:p>
            <a:pPr>
              <a:defRPr/>
            </a:pPr>
            <a:fld id="{11F7EDEE-5B42-4C22-BB20-21186FD7B0C4}" type="slidenum">
              <a:rPr lang="nl-NL" smtClean="0"/>
              <a:pPr>
                <a:defRPr/>
              </a:pPr>
              <a:t>33</a:t>
            </a:fld>
            <a:endParaRPr lang="nl-NL" dirty="0"/>
          </a:p>
        </p:txBody>
      </p:sp>
    </p:spTree>
    <p:extLst>
      <p:ext uri="{BB962C8B-B14F-4D97-AF65-F5344CB8AC3E}">
        <p14:creationId xmlns:p14="http://schemas.microsoft.com/office/powerpoint/2010/main" val="25844068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a:t>De medische naam voor gordelroos is herpes zoster.</a:t>
            </a:r>
          </a:p>
          <a:p>
            <a:pPr marL="171450" indent="-171450">
              <a:buFont typeface="Arial" panose="020B0604020202020204" pitchFamily="34" charset="0"/>
              <a:buChar char="•"/>
            </a:pPr>
            <a:r>
              <a:rPr lang="nl-NL" dirty="0"/>
              <a:t>Bij kinderen, inclusief gezonde pasgeborenen, is het doorgaans een onschuldige kinderziekte.</a:t>
            </a:r>
          </a:p>
          <a:p>
            <a:pPr marL="171450" indent="-171450">
              <a:buFont typeface="Arial" panose="020B0604020202020204" pitchFamily="34" charset="0"/>
              <a:buChar char="•"/>
            </a:pPr>
            <a:r>
              <a:rPr lang="nl-NL" dirty="0"/>
              <a:t>Bij volwassenen (waaronder zwangeren) kan een infectie met waterpokken ernstiger verlopen en kunnen orale antivirale middelen geïndiceerd zijn.</a:t>
            </a:r>
          </a:p>
          <a:p>
            <a:pPr marL="171450" indent="-171450">
              <a:buFont typeface="Arial" panose="020B0604020202020204" pitchFamily="34" charset="0"/>
              <a:buChar char="•"/>
            </a:pPr>
            <a:r>
              <a:rPr lang="nl-NL" dirty="0"/>
              <a:t>De meeste volwassenen hebben al een keer waterpokken gehad als kind en hebben daar antistoffen tegen gemaakt. Zij zijn immuun en kunnen niet besmet worden. Maar wie nooit waterpokken heeft gehad en geen antistoffen heeft tegen het virus, kan besmet raken door iemand met gordelroos, en dan waterpokken krijgen. </a:t>
            </a:r>
          </a:p>
          <a:p>
            <a:pPr marL="171450" indent="-171450">
              <a:buFont typeface="Arial" panose="020B0604020202020204" pitchFamily="34" charset="0"/>
              <a:buChar char="•"/>
            </a:pPr>
            <a:endParaRPr lang="nl-NL" dirty="0"/>
          </a:p>
        </p:txBody>
      </p:sp>
      <p:sp>
        <p:nvSpPr>
          <p:cNvPr id="4" name="Tijdelijke aanduiding voor dianummer 3"/>
          <p:cNvSpPr>
            <a:spLocks noGrp="1"/>
          </p:cNvSpPr>
          <p:nvPr>
            <p:ph type="sldNum" sz="quarter" idx="10"/>
          </p:nvPr>
        </p:nvSpPr>
        <p:spPr/>
        <p:txBody>
          <a:bodyPr/>
          <a:lstStyle/>
          <a:p>
            <a:pPr>
              <a:defRPr/>
            </a:pPr>
            <a:fld id="{11F7EDEE-5B42-4C22-BB20-21186FD7B0C4}" type="slidenum">
              <a:rPr lang="nl-NL" smtClean="0"/>
              <a:pPr>
                <a:defRPr/>
              </a:pPr>
              <a:t>34</a:t>
            </a:fld>
            <a:endParaRPr lang="nl-NL" dirty="0"/>
          </a:p>
        </p:txBody>
      </p:sp>
    </p:spTree>
    <p:extLst>
      <p:ext uri="{BB962C8B-B14F-4D97-AF65-F5344CB8AC3E}">
        <p14:creationId xmlns:p14="http://schemas.microsoft.com/office/powerpoint/2010/main" val="769042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endParaRPr lang="nl-NL" dirty="0"/>
          </a:p>
        </p:txBody>
      </p:sp>
      <p:sp>
        <p:nvSpPr>
          <p:cNvPr id="4" name="Tijdelijke aanduiding voor dianummer 3"/>
          <p:cNvSpPr>
            <a:spLocks noGrp="1"/>
          </p:cNvSpPr>
          <p:nvPr>
            <p:ph type="sldNum" sz="quarter" idx="10"/>
          </p:nvPr>
        </p:nvSpPr>
        <p:spPr/>
        <p:txBody>
          <a:bodyPr/>
          <a:lstStyle/>
          <a:p>
            <a:pPr>
              <a:defRPr/>
            </a:pPr>
            <a:fld id="{11F7EDEE-5B42-4C22-BB20-21186FD7B0C4}" type="slidenum">
              <a:rPr lang="nl-NL" smtClean="0"/>
              <a:pPr>
                <a:defRPr/>
              </a:pPr>
              <a:t>35</a:t>
            </a:fld>
            <a:endParaRPr lang="nl-NL" dirty="0"/>
          </a:p>
        </p:txBody>
      </p:sp>
    </p:spTree>
    <p:extLst>
      <p:ext uri="{BB962C8B-B14F-4D97-AF65-F5344CB8AC3E}">
        <p14:creationId xmlns:p14="http://schemas.microsoft.com/office/powerpoint/2010/main" val="35361468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endParaRPr lang="nl-NL" dirty="0"/>
          </a:p>
        </p:txBody>
      </p:sp>
      <p:sp>
        <p:nvSpPr>
          <p:cNvPr id="4" name="Tijdelijke aanduiding voor dianummer 3"/>
          <p:cNvSpPr>
            <a:spLocks noGrp="1"/>
          </p:cNvSpPr>
          <p:nvPr>
            <p:ph type="sldNum" sz="quarter" idx="10"/>
          </p:nvPr>
        </p:nvSpPr>
        <p:spPr/>
        <p:txBody>
          <a:bodyPr/>
          <a:lstStyle/>
          <a:p>
            <a:pPr>
              <a:defRPr/>
            </a:pPr>
            <a:fld id="{11F7EDEE-5B42-4C22-BB20-21186FD7B0C4}" type="slidenum">
              <a:rPr lang="nl-NL" smtClean="0"/>
              <a:pPr>
                <a:defRPr/>
              </a:pPr>
              <a:t>36</a:t>
            </a:fld>
            <a:endParaRPr lang="nl-NL" dirty="0"/>
          </a:p>
        </p:txBody>
      </p:sp>
    </p:spTree>
    <p:extLst>
      <p:ext uri="{BB962C8B-B14F-4D97-AF65-F5344CB8AC3E}">
        <p14:creationId xmlns:p14="http://schemas.microsoft.com/office/powerpoint/2010/main" val="22658414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endParaRPr lang="nl-NL" dirty="0"/>
          </a:p>
        </p:txBody>
      </p:sp>
      <p:sp>
        <p:nvSpPr>
          <p:cNvPr id="4" name="Tijdelijke aanduiding voor dianummer 3"/>
          <p:cNvSpPr>
            <a:spLocks noGrp="1"/>
          </p:cNvSpPr>
          <p:nvPr>
            <p:ph type="sldNum" sz="quarter" idx="10"/>
          </p:nvPr>
        </p:nvSpPr>
        <p:spPr/>
        <p:txBody>
          <a:bodyPr/>
          <a:lstStyle/>
          <a:p>
            <a:pPr>
              <a:defRPr/>
            </a:pPr>
            <a:fld id="{11F7EDEE-5B42-4C22-BB20-21186FD7B0C4}" type="slidenum">
              <a:rPr lang="nl-NL" smtClean="0"/>
              <a:pPr>
                <a:defRPr/>
              </a:pPr>
              <a:t>37</a:t>
            </a:fld>
            <a:endParaRPr lang="nl-NL" dirty="0"/>
          </a:p>
        </p:txBody>
      </p:sp>
    </p:spTree>
    <p:extLst>
      <p:ext uri="{BB962C8B-B14F-4D97-AF65-F5344CB8AC3E}">
        <p14:creationId xmlns:p14="http://schemas.microsoft.com/office/powerpoint/2010/main" val="28477020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endParaRPr lang="nl-NL" dirty="0"/>
          </a:p>
        </p:txBody>
      </p:sp>
      <p:sp>
        <p:nvSpPr>
          <p:cNvPr id="4" name="Tijdelijke aanduiding voor dianummer 3"/>
          <p:cNvSpPr>
            <a:spLocks noGrp="1"/>
          </p:cNvSpPr>
          <p:nvPr>
            <p:ph type="sldNum" sz="quarter" idx="10"/>
          </p:nvPr>
        </p:nvSpPr>
        <p:spPr/>
        <p:txBody>
          <a:bodyPr/>
          <a:lstStyle/>
          <a:p>
            <a:pPr>
              <a:defRPr/>
            </a:pPr>
            <a:fld id="{11F7EDEE-5B42-4C22-BB20-21186FD7B0C4}" type="slidenum">
              <a:rPr lang="nl-NL" smtClean="0"/>
              <a:pPr>
                <a:defRPr/>
              </a:pPr>
              <a:t>38</a:t>
            </a:fld>
            <a:endParaRPr lang="nl-NL" dirty="0"/>
          </a:p>
        </p:txBody>
      </p:sp>
    </p:spTree>
    <p:extLst>
      <p:ext uri="{BB962C8B-B14F-4D97-AF65-F5344CB8AC3E}">
        <p14:creationId xmlns:p14="http://schemas.microsoft.com/office/powerpoint/2010/main" val="38920933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endParaRPr lang="nl-NL" dirty="0"/>
          </a:p>
        </p:txBody>
      </p:sp>
      <p:sp>
        <p:nvSpPr>
          <p:cNvPr id="4" name="Tijdelijke aanduiding voor dianummer 3"/>
          <p:cNvSpPr>
            <a:spLocks noGrp="1"/>
          </p:cNvSpPr>
          <p:nvPr>
            <p:ph type="sldNum" sz="quarter" idx="10"/>
          </p:nvPr>
        </p:nvSpPr>
        <p:spPr/>
        <p:txBody>
          <a:bodyPr/>
          <a:lstStyle/>
          <a:p>
            <a:pPr>
              <a:defRPr/>
            </a:pPr>
            <a:fld id="{11F7EDEE-5B42-4C22-BB20-21186FD7B0C4}" type="slidenum">
              <a:rPr lang="nl-NL" smtClean="0"/>
              <a:pPr>
                <a:defRPr/>
              </a:pPr>
              <a:t>39</a:t>
            </a:fld>
            <a:endParaRPr lang="nl-NL" dirty="0"/>
          </a:p>
        </p:txBody>
      </p:sp>
    </p:spTree>
    <p:extLst>
      <p:ext uri="{BB962C8B-B14F-4D97-AF65-F5344CB8AC3E}">
        <p14:creationId xmlns:p14="http://schemas.microsoft.com/office/powerpoint/2010/main" val="4278705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10000"/>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nl-NL" sz="1800" dirty="0">
                <a:effectLst/>
                <a:latin typeface="Arial" panose="020B0604020202020204" pitchFamily="34" charset="0"/>
                <a:ea typeface="Calibri" panose="020F0502020204030204" pitchFamily="34" charset="0"/>
              </a:rPr>
              <a:t>We maken onderscheid tussen 3 soorten pijn.</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nl-NL" sz="1800" dirty="0" err="1">
                <a:effectLst/>
                <a:latin typeface="Arial" panose="020B0604020202020204" pitchFamily="34" charset="0"/>
                <a:ea typeface="Calibri" panose="020F0502020204030204" pitchFamily="34" charset="0"/>
              </a:rPr>
              <a:t>Nociceptieve</a:t>
            </a:r>
            <a:r>
              <a:rPr lang="nl-NL" sz="1800" dirty="0">
                <a:effectLst/>
                <a:latin typeface="Arial" panose="020B0604020202020204" pitchFamily="34" charset="0"/>
                <a:ea typeface="Calibri" panose="020F0502020204030204" pitchFamily="34" charset="0"/>
              </a:rPr>
              <a:t> pijn is pijn door een ontsteking of beschadiging van weefsel, bijvoorbeeld huid, spieren en botten.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nl-NL" sz="1800" dirty="0">
              <a:effectLst/>
              <a:latin typeface="Arial" panose="020B0604020202020204" pitchFamily="34" charset="0"/>
              <a:ea typeface="Calibri" panose="020F0502020204030204" pitchFamily="34" charset="0"/>
            </a:endParaRP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nl-NL" sz="1800" dirty="0" err="1">
                <a:effectLst/>
                <a:latin typeface="Arial" panose="020B0604020202020204" pitchFamily="34" charset="0"/>
                <a:ea typeface="Calibri" panose="020F0502020204030204" pitchFamily="34" charset="0"/>
              </a:rPr>
              <a:t>Neuropathische</a:t>
            </a:r>
            <a:r>
              <a:rPr lang="nl-NL" sz="1800" dirty="0">
                <a:effectLst/>
                <a:latin typeface="Arial" panose="020B0604020202020204" pitchFamily="34" charset="0"/>
                <a:ea typeface="Calibri" panose="020F0502020204030204" pitchFamily="34" charset="0"/>
              </a:rPr>
              <a:t> pijn ontstaat door een beschadiging of veranderde werking van een zenuw. </a:t>
            </a:r>
            <a:r>
              <a:rPr lang="nl-NL" sz="1800" dirty="0"/>
              <a:t>niet door schade aan het weefsel zelf. </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nl-NL" sz="1800" dirty="0">
                <a:effectLst/>
                <a:latin typeface="Calibri" panose="020F0502020204030204" pitchFamily="34" charset="0"/>
                <a:ea typeface="Calibri" panose="020F0502020204030204" pitchFamily="34" charset="0"/>
                <a:cs typeface="Times New Roman" panose="02020603050405020304" pitchFamily="18" charset="0"/>
              </a:rPr>
              <a:t>Er wordt een onderscheid gemaakt tussen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neuropathische</a:t>
            </a:r>
            <a:r>
              <a:rPr lang="nl-NL" sz="1800" dirty="0">
                <a:effectLst/>
                <a:latin typeface="Calibri" panose="020F0502020204030204" pitchFamily="34" charset="0"/>
                <a:ea typeface="Calibri" panose="020F0502020204030204" pitchFamily="34" charset="0"/>
                <a:cs typeface="Times New Roman" panose="02020603050405020304" pitchFamily="18" charset="0"/>
              </a:rPr>
              <a:t> pijn van het centrale zenuwstelsel en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neuropathische</a:t>
            </a:r>
            <a:r>
              <a:rPr lang="nl-NL" sz="1800" dirty="0">
                <a:effectLst/>
                <a:latin typeface="Calibri" panose="020F0502020204030204" pitchFamily="34" charset="0"/>
                <a:ea typeface="Calibri" panose="020F0502020204030204" pitchFamily="34" charset="0"/>
                <a:cs typeface="Times New Roman" panose="02020603050405020304" pitchFamily="18" charset="0"/>
              </a:rPr>
              <a:t> pijn van het perifere zenuwstelsel. </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nl-NL" sz="1800" dirty="0">
                <a:effectLst/>
                <a:latin typeface="Calibri" panose="020F0502020204030204" pitchFamily="34" charset="0"/>
                <a:ea typeface="Calibri" panose="020F0502020204030204" pitchFamily="34" charset="0"/>
                <a:cs typeface="Times New Roman" panose="02020603050405020304" pitchFamily="18" charset="0"/>
              </a:rPr>
              <a:t>Met het centrale zenuwstelsel wordt bedoeld de hersenen, de hersenstam en het ruggenmerg. </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nl-NL" sz="1800" dirty="0">
                <a:effectLst/>
                <a:latin typeface="Calibri" panose="020F0502020204030204" pitchFamily="34" charset="0"/>
                <a:ea typeface="Calibri" panose="020F0502020204030204" pitchFamily="34" charset="0"/>
                <a:cs typeface="Times New Roman" panose="02020603050405020304" pitchFamily="18" charset="0"/>
              </a:rPr>
              <a:t>Met het perifere zenuwstelsel wordt bedoelt alle zenuwen die vanaf het ruggenmerg naar armen en benen lopen.</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nl-NL" sz="1800" dirty="0"/>
          </a:p>
          <a:p>
            <a:pPr marL="0" indent="0">
              <a:buFont typeface="Arial" panose="020B0604020202020204" pitchFamily="34" charset="0"/>
              <a:buNone/>
            </a:pPr>
            <a:endParaRPr lang="nl-NL" sz="1800" dirty="0">
              <a:effectLst/>
              <a:latin typeface="Arial" panose="020B0604020202020204" pitchFamily="34" charset="0"/>
              <a:ea typeface="Calibri" panose="020F0502020204030204" pitchFamily="34" charset="0"/>
            </a:endParaRPr>
          </a:p>
          <a:p>
            <a:pPr marL="0" indent="0">
              <a:buFont typeface="Arial" panose="020B0604020202020204" pitchFamily="34" charset="0"/>
              <a:buNone/>
            </a:pPr>
            <a:endParaRPr lang="nl-NL" dirty="0"/>
          </a:p>
        </p:txBody>
      </p:sp>
      <p:sp>
        <p:nvSpPr>
          <p:cNvPr id="4" name="Tijdelijke aanduiding voor dianummer 3"/>
          <p:cNvSpPr>
            <a:spLocks noGrp="1"/>
          </p:cNvSpPr>
          <p:nvPr>
            <p:ph type="sldNum" sz="quarter" idx="10"/>
          </p:nvPr>
        </p:nvSpPr>
        <p:spPr/>
        <p:txBody>
          <a:bodyPr/>
          <a:lstStyle/>
          <a:p>
            <a:pPr>
              <a:defRPr/>
            </a:pPr>
            <a:fld id="{11F7EDEE-5B42-4C22-BB20-21186FD7B0C4}" type="slidenum">
              <a:rPr lang="nl-NL" smtClean="0"/>
              <a:pPr>
                <a:defRPr/>
              </a:pPr>
              <a:t>4</a:t>
            </a:fld>
            <a:endParaRPr lang="nl-NL" dirty="0"/>
          </a:p>
        </p:txBody>
      </p:sp>
    </p:spTree>
    <p:extLst>
      <p:ext uri="{BB962C8B-B14F-4D97-AF65-F5344CB8AC3E}">
        <p14:creationId xmlns:p14="http://schemas.microsoft.com/office/powerpoint/2010/main" val="30640158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endParaRPr lang="nl-NL" dirty="0"/>
          </a:p>
        </p:txBody>
      </p:sp>
      <p:sp>
        <p:nvSpPr>
          <p:cNvPr id="4" name="Tijdelijke aanduiding voor dianummer 3"/>
          <p:cNvSpPr>
            <a:spLocks noGrp="1"/>
          </p:cNvSpPr>
          <p:nvPr>
            <p:ph type="sldNum" sz="quarter" idx="10"/>
          </p:nvPr>
        </p:nvSpPr>
        <p:spPr/>
        <p:txBody>
          <a:bodyPr/>
          <a:lstStyle/>
          <a:p>
            <a:pPr>
              <a:defRPr/>
            </a:pPr>
            <a:fld id="{11F7EDEE-5B42-4C22-BB20-21186FD7B0C4}" type="slidenum">
              <a:rPr lang="nl-NL" smtClean="0"/>
              <a:pPr>
                <a:defRPr/>
              </a:pPr>
              <a:t>40</a:t>
            </a:fld>
            <a:endParaRPr lang="nl-NL" dirty="0"/>
          </a:p>
        </p:txBody>
      </p:sp>
    </p:spTree>
    <p:extLst>
      <p:ext uri="{BB962C8B-B14F-4D97-AF65-F5344CB8AC3E}">
        <p14:creationId xmlns:p14="http://schemas.microsoft.com/office/powerpoint/2010/main" val="4949845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endParaRPr lang="nl-NL" dirty="0"/>
          </a:p>
        </p:txBody>
      </p:sp>
      <p:sp>
        <p:nvSpPr>
          <p:cNvPr id="4" name="Tijdelijke aanduiding voor dianummer 3"/>
          <p:cNvSpPr>
            <a:spLocks noGrp="1"/>
          </p:cNvSpPr>
          <p:nvPr>
            <p:ph type="sldNum" sz="quarter" idx="10"/>
          </p:nvPr>
        </p:nvSpPr>
        <p:spPr/>
        <p:txBody>
          <a:bodyPr/>
          <a:lstStyle/>
          <a:p>
            <a:pPr>
              <a:defRPr/>
            </a:pPr>
            <a:fld id="{11F7EDEE-5B42-4C22-BB20-21186FD7B0C4}" type="slidenum">
              <a:rPr lang="nl-NL" smtClean="0"/>
              <a:pPr>
                <a:defRPr/>
              </a:pPr>
              <a:t>41</a:t>
            </a:fld>
            <a:endParaRPr lang="nl-NL" dirty="0"/>
          </a:p>
        </p:txBody>
      </p:sp>
    </p:spTree>
    <p:extLst>
      <p:ext uri="{BB962C8B-B14F-4D97-AF65-F5344CB8AC3E}">
        <p14:creationId xmlns:p14="http://schemas.microsoft.com/office/powerpoint/2010/main" val="8455350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buFont typeface="Arial" panose="020B0604020202020204" pitchFamily="34" charset="0"/>
              <a:buNone/>
            </a:pPr>
            <a:r>
              <a:rPr lang="nl-NL" dirty="0" err="1"/>
              <a:t>Aciclovir</a:t>
            </a:r>
            <a:r>
              <a:rPr lang="nl-NL" dirty="0"/>
              <a:t> 5 </a:t>
            </a:r>
            <a:r>
              <a:rPr lang="nl-NL" dirty="0" err="1"/>
              <a:t>dd</a:t>
            </a:r>
            <a:r>
              <a:rPr lang="nl-NL" dirty="0"/>
              <a:t> 800 mg 7 dagen</a:t>
            </a:r>
            <a:br>
              <a:rPr lang="nl-NL" dirty="0"/>
            </a:br>
            <a:r>
              <a:rPr lang="nl-NL" dirty="0" err="1"/>
              <a:t>Valaciclovir</a:t>
            </a:r>
            <a:r>
              <a:rPr lang="nl-NL" dirty="0"/>
              <a:t> 3 </a:t>
            </a:r>
            <a:r>
              <a:rPr lang="nl-NL" dirty="0" err="1"/>
              <a:t>dd</a:t>
            </a:r>
            <a:r>
              <a:rPr lang="nl-NL" dirty="0"/>
              <a:t> 1000 mg 7 dagen.</a:t>
            </a:r>
            <a:br>
              <a:rPr lang="nl-NL" dirty="0"/>
            </a:br>
            <a:r>
              <a:rPr lang="nl-NL" i="1" dirty="0"/>
              <a:t> </a:t>
            </a:r>
            <a:endParaRPr lang="nl-NL" dirty="0"/>
          </a:p>
        </p:txBody>
      </p:sp>
      <p:sp>
        <p:nvSpPr>
          <p:cNvPr id="4" name="Tijdelijke aanduiding voor dianummer 3"/>
          <p:cNvSpPr>
            <a:spLocks noGrp="1"/>
          </p:cNvSpPr>
          <p:nvPr>
            <p:ph type="sldNum" sz="quarter" idx="10"/>
          </p:nvPr>
        </p:nvSpPr>
        <p:spPr/>
        <p:txBody>
          <a:bodyPr/>
          <a:lstStyle/>
          <a:p>
            <a:pPr>
              <a:defRPr/>
            </a:pPr>
            <a:fld id="{11F7EDEE-5B42-4C22-BB20-21186FD7B0C4}" type="slidenum">
              <a:rPr lang="nl-NL" smtClean="0"/>
              <a:pPr>
                <a:defRPr/>
              </a:pPr>
              <a:t>42</a:t>
            </a:fld>
            <a:endParaRPr lang="nl-NL" dirty="0"/>
          </a:p>
        </p:txBody>
      </p:sp>
    </p:spTree>
    <p:extLst>
      <p:ext uri="{BB962C8B-B14F-4D97-AF65-F5344CB8AC3E}">
        <p14:creationId xmlns:p14="http://schemas.microsoft.com/office/powerpoint/2010/main" val="9239530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buFont typeface="Arial" panose="020B0604020202020204" pitchFamily="34" charset="0"/>
              <a:buNone/>
            </a:pPr>
            <a:endParaRPr lang="nl-NL" dirty="0"/>
          </a:p>
        </p:txBody>
      </p:sp>
      <p:sp>
        <p:nvSpPr>
          <p:cNvPr id="4" name="Tijdelijke aanduiding voor dianummer 3"/>
          <p:cNvSpPr>
            <a:spLocks noGrp="1"/>
          </p:cNvSpPr>
          <p:nvPr>
            <p:ph type="sldNum" sz="quarter" idx="10"/>
          </p:nvPr>
        </p:nvSpPr>
        <p:spPr/>
        <p:txBody>
          <a:bodyPr/>
          <a:lstStyle/>
          <a:p>
            <a:pPr>
              <a:defRPr/>
            </a:pPr>
            <a:fld id="{11F7EDEE-5B42-4C22-BB20-21186FD7B0C4}" type="slidenum">
              <a:rPr lang="nl-NL" smtClean="0"/>
              <a:pPr>
                <a:defRPr/>
              </a:pPr>
              <a:t>43</a:t>
            </a:fld>
            <a:endParaRPr lang="nl-NL" dirty="0"/>
          </a:p>
        </p:txBody>
      </p:sp>
    </p:spTree>
    <p:extLst>
      <p:ext uri="{BB962C8B-B14F-4D97-AF65-F5344CB8AC3E}">
        <p14:creationId xmlns:p14="http://schemas.microsoft.com/office/powerpoint/2010/main" val="20116971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buFont typeface="Arial" panose="020B0604020202020204" pitchFamily="34" charset="0"/>
              <a:buNone/>
            </a:pPr>
            <a:endParaRPr lang="nl-NL" dirty="0"/>
          </a:p>
        </p:txBody>
      </p:sp>
      <p:sp>
        <p:nvSpPr>
          <p:cNvPr id="4" name="Tijdelijke aanduiding voor dianummer 3"/>
          <p:cNvSpPr>
            <a:spLocks noGrp="1"/>
          </p:cNvSpPr>
          <p:nvPr>
            <p:ph type="sldNum" sz="quarter" idx="10"/>
          </p:nvPr>
        </p:nvSpPr>
        <p:spPr/>
        <p:txBody>
          <a:bodyPr/>
          <a:lstStyle/>
          <a:p>
            <a:pPr>
              <a:defRPr/>
            </a:pPr>
            <a:fld id="{11F7EDEE-5B42-4C22-BB20-21186FD7B0C4}" type="slidenum">
              <a:rPr lang="nl-NL" smtClean="0"/>
              <a:pPr>
                <a:defRPr/>
              </a:pPr>
              <a:t>44</a:t>
            </a:fld>
            <a:endParaRPr lang="nl-NL" dirty="0"/>
          </a:p>
        </p:txBody>
      </p:sp>
    </p:spTree>
    <p:extLst>
      <p:ext uri="{BB962C8B-B14F-4D97-AF65-F5344CB8AC3E}">
        <p14:creationId xmlns:p14="http://schemas.microsoft.com/office/powerpoint/2010/main" val="35055345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buFont typeface="Arial" panose="020B0604020202020204" pitchFamily="34" charset="0"/>
              <a:buNone/>
            </a:pPr>
            <a:endParaRPr lang="nl-NL" dirty="0"/>
          </a:p>
        </p:txBody>
      </p:sp>
      <p:sp>
        <p:nvSpPr>
          <p:cNvPr id="4" name="Tijdelijke aanduiding voor dianummer 3"/>
          <p:cNvSpPr>
            <a:spLocks noGrp="1"/>
          </p:cNvSpPr>
          <p:nvPr>
            <p:ph type="sldNum" sz="quarter" idx="10"/>
          </p:nvPr>
        </p:nvSpPr>
        <p:spPr/>
        <p:txBody>
          <a:bodyPr/>
          <a:lstStyle/>
          <a:p>
            <a:pPr>
              <a:defRPr/>
            </a:pPr>
            <a:fld id="{11F7EDEE-5B42-4C22-BB20-21186FD7B0C4}" type="slidenum">
              <a:rPr lang="nl-NL" smtClean="0"/>
              <a:pPr>
                <a:defRPr/>
              </a:pPr>
              <a:t>45</a:t>
            </a:fld>
            <a:endParaRPr lang="nl-NL" dirty="0"/>
          </a:p>
        </p:txBody>
      </p:sp>
    </p:spTree>
    <p:extLst>
      <p:ext uri="{BB962C8B-B14F-4D97-AF65-F5344CB8AC3E}">
        <p14:creationId xmlns:p14="http://schemas.microsoft.com/office/powerpoint/2010/main" val="16514891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742950" lvl="1" indent="-285750">
              <a:buFont typeface="Arial" panose="020B0604020202020204" pitchFamily="34" charset="0"/>
              <a:buChar char="•"/>
            </a:pPr>
            <a:endParaRPr lang="nl-NL" dirty="0"/>
          </a:p>
          <a:p>
            <a:pPr>
              <a:buFont typeface="Arial" panose="020B0604020202020204" pitchFamily="34" charset="0"/>
              <a:buChar char="•"/>
            </a:pPr>
            <a:r>
              <a:rPr lang="nl-NL" dirty="0"/>
              <a:t>Verminderde afweer: overleg met de behandelend specialist over het te volgen beleid in verband met eventuele intraveneuze toediening van antivirale middelen</a:t>
            </a:r>
          </a:p>
          <a:p>
            <a:pPr>
              <a:buFont typeface="Arial" panose="020B0604020202020204" pitchFamily="34" charset="0"/>
              <a:buChar char="•"/>
            </a:pPr>
            <a:r>
              <a:rPr lang="nl-NL" dirty="0"/>
              <a:t>Snel recidiverende gordelroos of forse uitbreiding buiten de primair aangedane </a:t>
            </a:r>
            <a:r>
              <a:rPr lang="nl-NL" dirty="0" err="1"/>
              <a:t>dermatomen</a:t>
            </a:r>
            <a:r>
              <a:rPr lang="nl-NL" dirty="0"/>
              <a:t>: overweeg verwijzing naar de internist of kinderarts voor nader onderzoek naar onderliggend lijden</a:t>
            </a:r>
          </a:p>
          <a:p>
            <a:pPr>
              <a:buFont typeface="Arial" panose="020B0604020202020204" pitchFamily="34" charset="0"/>
              <a:buNone/>
            </a:pPr>
            <a:endParaRPr lang="nl-NL" dirty="0"/>
          </a:p>
        </p:txBody>
      </p:sp>
      <p:sp>
        <p:nvSpPr>
          <p:cNvPr id="4" name="Tijdelijke aanduiding voor dianummer 3"/>
          <p:cNvSpPr>
            <a:spLocks noGrp="1"/>
          </p:cNvSpPr>
          <p:nvPr>
            <p:ph type="sldNum" sz="quarter" idx="10"/>
          </p:nvPr>
        </p:nvSpPr>
        <p:spPr/>
        <p:txBody>
          <a:bodyPr/>
          <a:lstStyle/>
          <a:p>
            <a:pPr>
              <a:defRPr/>
            </a:pPr>
            <a:fld id="{11F7EDEE-5B42-4C22-BB20-21186FD7B0C4}" type="slidenum">
              <a:rPr lang="nl-NL" smtClean="0"/>
              <a:pPr>
                <a:defRPr/>
              </a:pPr>
              <a:t>46</a:t>
            </a:fld>
            <a:endParaRPr lang="nl-NL" dirty="0"/>
          </a:p>
        </p:txBody>
      </p:sp>
    </p:spTree>
    <p:extLst>
      <p:ext uri="{BB962C8B-B14F-4D97-AF65-F5344CB8AC3E}">
        <p14:creationId xmlns:p14="http://schemas.microsoft.com/office/powerpoint/2010/main" val="8242348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742950" lvl="1" indent="-285750">
              <a:buFont typeface="Arial" panose="020B0604020202020204" pitchFamily="34" charset="0"/>
              <a:buChar char="•"/>
            </a:pPr>
            <a:endParaRPr lang="nl-NL" dirty="0"/>
          </a:p>
          <a:p>
            <a:pPr>
              <a:buFont typeface="Arial" panose="020B0604020202020204" pitchFamily="34" charset="0"/>
              <a:buChar char="•"/>
            </a:pPr>
            <a:r>
              <a:rPr lang="nl-NL" dirty="0"/>
              <a:t>Snel recidiverende gordelroos of forse uitbreiding buiten de primair aangedane </a:t>
            </a:r>
            <a:r>
              <a:rPr lang="nl-NL" dirty="0" err="1"/>
              <a:t>dermatomen</a:t>
            </a:r>
            <a:r>
              <a:rPr lang="nl-NL" dirty="0"/>
              <a:t>: overweeg verwijzing naar de internist of kinderarts voor nader onderzoek naar onderliggend lijden</a:t>
            </a:r>
          </a:p>
          <a:p>
            <a:pPr>
              <a:buFont typeface="Arial" panose="020B0604020202020204" pitchFamily="34" charset="0"/>
              <a:buNone/>
            </a:pPr>
            <a:endParaRPr lang="nl-NL" dirty="0"/>
          </a:p>
        </p:txBody>
      </p:sp>
      <p:sp>
        <p:nvSpPr>
          <p:cNvPr id="4" name="Tijdelijke aanduiding voor dianummer 3"/>
          <p:cNvSpPr>
            <a:spLocks noGrp="1"/>
          </p:cNvSpPr>
          <p:nvPr>
            <p:ph type="sldNum" sz="quarter" idx="10"/>
          </p:nvPr>
        </p:nvSpPr>
        <p:spPr/>
        <p:txBody>
          <a:bodyPr/>
          <a:lstStyle/>
          <a:p>
            <a:pPr>
              <a:defRPr/>
            </a:pPr>
            <a:fld id="{11F7EDEE-5B42-4C22-BB20-21186FD7B0C4}" type="slidenum">
              <a:rPr lang="nl-NL" smtClean="0"/>
              <a:pPr>
                <a:defRPr/>
              </a:pPr>
              <a:t>47</a:t>
            </a:fld>
            <a:endParaRPr lang="nl-NL" dirty="0"/>
          </a:p>
        </p:txBody>
      </p:sp>
    </p:spTree>
    <p:extLst>
      <p:ext uri="{BB962C8B-B14F-4D97-AF65-F5344CB8AC3E}">
        <p14:creationId xmlns:p14="http://schemas.microsoft.com/office/powerpoint/2010/main" val="18237170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endParaRPr lang="nl-NL" dirty="0"/>
          </a:p>
        </p:txBody>
      </p:sp>
      <p:sp>
        <p:nvSpPr>
          <p:cNvPr id="4" name="Tijdelijke aanduiding voor dianummer 3"/>
          <p:cNvSpPr>
            <a:spLocks noGrp="1"/>
          </p:cNvSpPr>
          <p:nvPr>
            <p:ph type="sldNum" sz="quarter" idx="10"/>
          </p:nvPr>
        </p:nvSpPr>
        <p:spPr/>
        <p:txBody>
          <a:bodyPr/>
          <a:lstStyle/>
          <a:p>
            <a:pPr>
              <a:defRPr/>
            </a:pPr>
            <a:fld id="{11F7EDEE-5B42-4C22-BB20-21186FD7B0C4}" type="slidenum">
              <a:rPr lang="nl-NL" smtClean="0"/>
              <a:pPr>
                <a:defRPr/>
              </a:pPr>
              <a:t>48</a:t>
            </a:fld>
            <a:endParaRPr lang="nl-NL" dirty="0"/>
          </a:p>
        </p:txBody>
      </p:sp>
    </p:spTree>
    <p:extLst>
      <p:ext uri="{BB962C8B-B14F-4D97-AF65-F5344CB8AC3E}">
        <p14:creationId xmlns:p14="http://schemas.microsoft.com/office/powerpoint/2010/main" val="15011566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742950" lvl="1" indent="-285750">
              <a:buFont typeface="Arial" panose="020B0604020202020204" pitchFamily="34" charset="0"/>
              <a:buChar char="•"/>
            </a:pPr>
            <a:endParaRPr lang="nl-NL" dirty="0"/>
          </a:p>
          <a:p>
            <a:pPr>
              <a:buFont typeface="Arial" panose="020B0604020202020204" pitchFamily="34" charset="0"/>
              <a:buNone/>
            </a:pPr>
            <a:endParaRPr lang="nl-NL" dirty="0"/>
          </a:p>
        </p:txBody>
      </p:sp>
      <p:sp>
        <p:nvSpPr>
          <p:cNvPr id="4" name="Tijdelijke aanduiding voor dianummer 3"/>
          <p:cNvSpPr>
            <a:spLocks noGrp="1"/>
          </p:cNvSpPr>
          <p:nvPr>
            <p:ph type="sldNum" sz="quarter" idx="10"/>
          </p:nvPr>
        </p:nvSpPr>
        <p:spPr/>
        <p:txBody>
          <a:bodyPr/>
          <a:lstStyle/>
          <a:p>
            <a:pPr>
              <a:defRPr/>
            </a:pPr>
            <a:fld id="{11F7EDEE-5B42-4C22-BB20-21186FD7B0C4}" type="slidenum">
              <a:rPr lang="nl-NL" smtClean="0"/>
              <a:pPr>
                <a:defRPr/>
              </a:pPr>
              <a:t>49</a:t>
            </a:fld>
            <a:endParaRPr lang="nl-NL" dirty="0"/>
          </a:p>
        </p:txBody>
      </p:sp>
    </p:spTree>
    <p:extLst>
      <p:ext uri="{BB962C8B-B14F-4D97-AF65-F5344CB8AC3E}">
        <p14:creationId xmlns:p14="http://schemas.microsoft.com/office/powerpoint/2010/main" val="3812932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r>
              <a:rPr lang="nl-NL" dirty="0"/>
              <a:t>post </a:t>
            </a:r>
            <a:r>
              <a:rPr lang="nl-NL" dirty="0" err="1"/>
              <a:t>herpetische</a:t>
            </a:r>
            <a:r>
              <a:rPr lang="nl-NL" dirty="0"/>
              <a:t> neuralgie (PHN)</a:t>
            </a:r>
          </a:p>
        </p:txBody>
      </p:sp>
      <p:sp>
        <p:nvSpPr>
          <p:cNvPr id="4" name="Tijdelijke aanduiding voor dianummer 3"/>
          <p:cNvSpPr>
            <a:spLocks noGrp="1"/>
          </p:cNvSpPr>
          <p:nvPr>
            <p:ph type="sldNum" sz="quarter" idx="10"/>
          </p:nvPr>
        </p:nvSpPr>
        <p:spPr/>
        <p:txBody>
          <a:bodyPr/>
          <a:lstStyle/>
          <a:p>
            <a:pPr>
              <a:defRPr/>
            </a:pPr>
            <a:fld id="{11F7EDEE-5B42-4C22-BB20-21186FD7B0C4}" type="slidenum">
              <a:rPr lang="nl-NL" smtClean="0"/>
              <a:pPr>
                <a:defRPr/>
              </a:pPr>
              <a:t>5</a:t>
            </a:fld>
            <a:endParaRPr lang="nl-NL" dirty="0"/>
          </a:p>
        </p:txBody>
      </p:sp>
    </p:spTree>
    <p:extLst>
      <p:ext uri="{BB962C8B-B14F-4D97-AF65-F5344CB8AC3E}">
        <p14:creationId xmlns:p14="http://schemas.microsoft.com/office/powerpoint/2010/main" val="2511360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nl-NL" sz="1800" dirty="0">
                <a:effectLst/>
                <a:latin typeface="Times New Roman" panose="02020603050405020304" pitchFamily="18" charset="0"/>
                <a:ea typeface="Times New Roman" panose="02020603050405020304" pitchFamily="18" charset="0"/>
                <a:cs typeface="Times New Roman" panose="02020603050405020304" pitchFamily="18" charset="0"/>
              </a:rPr>
              <a:t>De pijn wordt veroorzaakt door een beschadiging of ziekte van het perifere dan wel centrale </a:t>
            </a:r>
            <a:r>
              <a:rPr lang="nl-NL" sz="1800" dirty="0" err="1">
                <a:effectLst/>
                <a:latin typeface="Times New Roman" panose="02020603050405020304" pitchFamily="18" charset="0"/>
                <a:ea typeface="Times New Roman" panose="02020603050405020304" pitchFamily="18" charset="0"/>
                <a:cs typeface="Times New Roman" panose="02020603050405020304" pitchFamily="18" charset="0"/>
              </a:rPr>
              <a:t>somatosensorische</a:t>
            </a:r>
            <a:r>
              <a:rPr lang="nl-NL" sz="1800" dirty="0">
                <a:effectLst/>
                <a:latin typeface="Times New Roman" panose="02020603050405020304" pitchFamily="18" charset="0"/>
                <a:ea typeface="Times New Roman" panose="02020603050405020304" pitchFamily="18" charset="0"/>
                <a:cs typeface="Times New Roman" panose="02020603050405020304" pitchFamily="18" charset="0"/>
              </a:rPr>
              <a:t> zenuwstelsel.</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nl-NL" sz="1800" dirty="0">
                <a:effectLst/>
                <a:latin typeface="Times New Roman" panose="02020603050405020304" pitchFamily="18" charset="0"/>
                <a:ea typeface="Times New Roman" panose="02020603050405020304" pitchFamily="18" charset="0"/>
                <a:cs typeface="Times New Roman" panose="02020603050405020304" pitchFamily="18" charset="0"/>
              </a:rPr>
              <a:t>Door de beschadiging of beknelling ontstaan er kortsluitingen en spontane prikkels in de zenuw of in zenuwbundels. </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Het ontstaat bijv. door een </a:t>
            </a:r>
            <a:r>
              <a:rPr lang="nl-NL" sz="1800" dirty="0">
                <a:effectLst/>
                <a:latin typeface="Calibri" panose="020F0502020204030204" pitchFamily="34" charset="0"/>
                <a:ea typeface="Calibri" panose="020F0502020204030204" pitchFamily="34" charset="0"/>
                <a:cs typeface="Times New Roman" panose="02020603050405020304" pitchFamily="18" charset="0"/>
              </a:rPr>
              <a:t>ontsteking, beklemming van een zenuw, infectie, ziekte van zenuw; anderzijds wordt er soms geen duidelijke oorzaak gevonden.</a:t>
            </a:r>
          </a:p>
          <a:p>
            <a:pPr marL="0" indent="0">
              <a:buFont typeface="Arial" panose="020B0604020202020204" pitchFamily="34" charset="0"/>
              <a:buNone/>
            </a:pPr>
            <a:endParaRPr lang="nl-NL" dirty="0"/>
          </a:p>
        </p:txBody>
      </p:sp>
      <p:sp>
        <p:nvSpPr>
          <p:cNvPr id="4" name="Tijdelijke aanduiding voor dianummer 3"/>
          <p:cNvSpPr>
            <a:spLocks noGrp="1"/>
          </p:cNvSpPr>
          <p:nvPr>
            <p:ph type="sldNum" sz="quarter" idx="10"/>
          </p:nvPr>
        </p:nvSpPr>
        <p:spPr/>
        <p:txBody>
          <a:bodyPr/>
          <a:lstStyle/>
          <a:p>
            <a:pPr>
              <a:defRPr/>
            </a:pPr>
            <a:fld id="{11F7EDEE-5B42-4C22-BB20-21186FD7B0C4}" type="slidenum">
              <a:rPr lang="nl-NL" smtClean="0"/>
              <a:pPr>
                <a:defRPr/>
              </a:pPr>
              <a:t>6</a:t>
            </a:fld>
            <a:endParaRPr lang="nl-NL" dirty="0"/>
          </a:p>
        </p:txBody>
      </p:sp>
    </p:spTree>
    <p:extLst>
      <p:ext uri="{BB962C8B-B14F-4D97-AF65-F5344CB8AC3E}">
        <p14:creationId xmlns:p14="http://schemas.microsoft.com/office/powerpoint/2010/main" val="105909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nl-NL" sz="1800" dirty="0">
                <a:effectLst/>
                <a:latin typeface="Times New Roman" panose="02020603050405020304" pitchFamily="18" charset="0"/>
                <a:ea typeface="Times New Roman" panose="02020603050405020304" pitchFamily="18" charset="0"/>
                <a:cs typeface="Times New Roman" panose="02020603050405020304" pitchFamily="18" charset="0"/>
              </a:rPr>
              <a:t>De pijn wordt veroorzaakt door een beschadiging of ziekte van het perifere dan wel centrale </a:t>
            </a:r>
            <a:r>
              <a:rPr lang="nl-NL" sz="1800" dirty="0" err="1">
                <a:effectLst/>
                <a:latin typeface="Times New Roman" panose="02020603050405020304" pitchFamily="18" charset="0"/>
                <a:ea typeface="Times New Roman" panose="02020603050405020304" pitchFamily="18" charset="0"/>
                <a:cs typeface="Times New Roman" panose="02020603050405020304" pitchFamily="18" charset="0"/>
              </a:rPr>
              <a:t>somatosensorische</a:t>
            </a:r>
            <a:r>
              <a:rPr lang="nl-NL" sz="1800" dirty="0">
                <a:effectLst/>
                <a:latin typeface="Times New Roman" panose="02020603050405020304" pitchFamily="18" charset="0"/>
                <a:ea typeface="Times New Roman" panose="02020603050405020304" pitchFamily="18" charset="0"/>
                <a:cs typeface="Times New Roman" panose="02020603050405020304" pitchFamily="18" charset="0"/>
              </a:rPr>
              <a:t> zenuwstelsel.</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nl-NL" sz="1800" dirty="0">
                <a:effectLst/>
                <a:latin typeface="Times New Roman" panose="02020603050405020304" pitchFamily="18" charset="0"/>
                <a:ea typeface="Times New Roman" panose="02020603050405020304" pitchFamily="18" charset="0"/>
                <a:cs typeface="Times New Roman" panose="02020603050405020304" pitchFamily="18" charset="0"/>
              </a:rPr>
              <a:t>Door de beschadiging of beknelling ontstaan er kortsluitingen en spontane prikkels in de zenuw of in zenuwbundels. </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Het ontstaat bijv. door een </a:t>
            </a:r>
            <a:r>
              <a:rPr lang="nl-NL" sz="1800" dirty="0">
                <a:effectLst/>
                <a:latin typeface="Calibri" panose="020F0502020204030204" pitchFamily="34" charset="0"/>
                <a:ea typeface="Calibri" panose="020F0502020204030204" pitchFamily="34" charset="0"/>
                <a:cs typeface="Times New Roman" panose="02020603050405020304" pitchFamily="18" charset="0"/>
              </a:rPr>
              <a:t>ontsteking, beklemming van een zenuw, infectie, ziekte van zenuw; anderzijds wordt er soms geen duidelijke oorzaak gevonden.</a:t>
            </a:r>
          </a:p>
          <a:p>
            <a:pPr marL="0" indent="0">
              <a:buFont typeface="Arial" panose="020B0604020202020204" pitchFamily="34" charset="0"/>
              <a:buNone/>
            </a:pPr>
            <a:endParaRPr lang="nl-NL" dirty="0"/>
          </a:p>
        </p:txBody>
      </p:sp>
      <p:sp>
        <p:nvSpPr>
          <p:cNvPr id="4" name="Tijdelijke aanduiding voor dianummer 3"/>
          <p:cNvSpPr>
            <a:spLocks noGrp="1"/>
          </p:cNvSpPr>
          <p:nvPr>
            <p:ph type="sldNum" sz="quarter" idx="10"/>
          </p:nvPr>
        </p:nvSpPr>
        <p:spPr/>
        <p:txBody>
          <a:bodyPr/>
          <a:lstStyle/>
          <a:p>
            <a:pPr>
              <a:defRPr/>
            </a:pPr>
            <a:fld id="{11F7EDEE-5B42-4C22-BB20-21186FD7B0C4}" type="slidenum">
              <a:rPr lang="nl-NL" smtClean="0"/>
              <a:pPr>
                <a:defRPr/>
              </a:pPr>
              <a:t>7</a:t>
            </a:fld>
            <a:endParaRPr lang="nl-NL" dirty="0"/>
          </a:p>
        </p:txBody>
      </p:sp>
    </p:spTree>
    <p:extLst>
      <p:ext uri="{BB962C8B-B14F-4D97-AF65-F5344CB8AC3E}">
        <p14:creationId xmlns:p14="http://schemas.microsoft.com/office/powerpoint/2010/main" val="1286405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endParaRPr lang="nl-NL" dirty="0"/>
          </a:p>
        </p:txBody>
      </p:sp>
      <p:sp>
        <p:nvSpPr>
          <p:cNvPr id="4" name="Tijdelijke aanduiding voor dianummer 3"/>
          <p:cNvSpPr>
            <a:spLocks noGrp="1"/>
          </p:cNvSpPr>
          <p:nvPr>
            <p:ph type="sldNum" sz="quarter" idx="10"/>
          </p:nvPr>
        </p:nvSpPr>
        <p:spPr/>
        <p:txBody>
          <a:bodyPr/>
          <a:lstStyle/>
          <a:p>
            <a:pPr>
              <a:defRPr/>
            </a:pPr>
            <a:fld id="{11F7EDEE-5B42-4C22-BB20-21186FD7B0C4}" type="slidenum">
              <a:rPr lang="nl-NL" smtClean="0"/>
              <a:pPr>
                <a:defRPr/>
              </a:pPr>
              <a:t>8</a:t>
            </a:fld>
            <a:endParaRPr lang="nl-NL" dirty="0"/>
          </a:p>
        </p:txBody>
      </p:sp>
    </p:spTree>
    <p:extLst>
      <p:ext uri="{BB962C8B-B14F-4D97-AF65-F5344CB8AC3E}">
        <p14:creationId xmlns:p14="http://schemas.microsoft.com/office/powerpoint/2010/main" val="2827665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endParaRPr lang="nl-NL" dirty="0"/>
          </a:p>
        </p:txBody>
      </p:sp>
      <p:sp>
        <p:nvSpPr>
          <p:cNvPr id="4" name="Tijdelijke aanduiding voor dianummer 3"/>
          <p:cNvSpPr>
            <a:spLocks noGrp="1"/>
          </p:cNvSpPr>
          <p:nvPr>
            <p:ph type="sldNum" sz="quarter" idx="10"/>
          </p:nvPr>
        </p:nvSpPr>
        <p:spPr/>
        <p:txBody>
          <a:bodyPr/>
          <a:lstStyle/>
          <a:p>
            <a:pPr>
              <a:defRPr/>
            </a:pPr>
            <a:fld id="{11F7EDEE-5B42-4C22-BB20-21186FD7B0C4}" type="slidenum">
              <a:rPr lang="nl-NL" smtClean="0"/>
              <a:pPr>
                <a:defRPr/>
              </a:pPr>
              <a:t>9</a:t>
            </a:fld>
            <a:endParaRPr lang="nl-NL" dirty="0"/>
          </a:p>
        </p:txBody>
      </p:sp>
    </p:spTree>
    <p:extLst>
      <p:ext uri="{BB962C8B-B14F-4D97-AF65-F5344CB8AC3E}">
        <p14:creationId xmlns:p14="http://schemas.microsoft.com/office/powerpoint/2010/main" val="29267527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Picture 6"/>
          <p:cNvPicPr>
            <a:picLocks noChangeAspect="1" noChangeArrowheads="1"/>
          </p:cNvPicPr>
          <p:nvPr userDrawn="1"/>
        </p:nvPicPr>
        <p:blipFill>
          <a:blip r:embed="rId2" cstate="print"/>
          <a:srcRect/>
          <a:stretch>
            <a:fillRect/>
          </a:stretch>
        </p:blipFill>
        <p:spPr bwMode="auto">
          <a:xfrm>
            <a:off x="-157163" y="0"/>
            <a:ext cx="9301163" cy="5237163"/>
          </a:xfrm>
          <a:prstGeom prst="rect">
            <a:avLst/>
          </a:prstGeom>
          <a:noFill/>
          <a:ln w="9525">
            <a:noFill/>
            <a:miter lim="800000"/>
            <a:headEnd/>
            <a:tailEnd/>
          </a:ln>
        </p:spPr>
      </p:pic>
      <p:sp>
        <p:nvSpPr>
          <p:cNvPr id="2" name="Titel 1"/>
          <p:cNvSpPr>
            <a:spLocks noGrp="1"/>
          </p:cNvSpPr>
          <p:nvPr>
            <p:ph type="ctrTitle"/>
          </p:nvPr>
        </p:nvSpPr>
        <p:spPr>
          <a:xfrm>
            <a:off x="685800" y="1597828"/>
            <a:ext cx="7772400" cy="1102519"/>
          </a:xfrm>
        </p:spPr>
        <p:txBody>
          <a:bodyPr/>
          <a:lstStyle/>
          <a:p>
            <a:r>
              <a:rPr lang="nl-NL"/>
              <a:t>Klik om de stijl te bewerken</a:t>
            </a:r>
          </a:p>
        </p:txBody>
      </p:sp>
      <p:sp>
        <p:nvSpPr>
          <p:cNvPr id="3" name="Ondertitel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5" name="Tijdelijke aanduiding voor datum 3"/>
          <p:cNvSpPr>
            <a:spLocks noGrp="1"/>
          </p:cNvSpPr>
          <p:nvPr>
            <p:ph type="dt" sz="half" idx="10"/>
          </p:nvPr>
        </p:nvSpPr>
        <p:spPr/>
        <p:txBody>
          <a:bodyPr/>
          <a:lstStyle>
            <a:lvl1pPr>
              <a:defRPr/>
            </a:lvl1pPr>
          </a:lstStyle>
          <a:p>
            <a:pPr>
              <a:defRPr/>
            </a:pPr>
            <a:fld id="{F01B765A-879F-40E2-B873-E65D585FF57E}" type="datetime1">
              <a:rPr lang="nl-NL" smtClean="0"/>
              <a:t>14-2-2024</a:t>
            </a:fld>
            <a:endParaRPr lang="nl-NL" dirty="0"/>
          </a:p>
        </p:txBody>
      </p:sp>
      <p:sp>
        <p:nvSpPr>
          <p:cNvPr id="6" name="Tijdelijke aanduiding voor voettekst 4"/>
          <p:cNvSpPr>
            <a:spLocks noGrp="1"/>
          </p:cNvSpPr>
          <p:nvPr>
            <p:ph type="ftr" sz="quarter" idx="11"/>
          </p:nvPr>
        </p:nvSpPr>
        <p:spPr/>
        <p:txBody>
          <a:bodyPr/>
          <a:lstStyle>
            <a:lvl1pPr>
              <a:defRPr/>
            </a:lvl1pPr>
          </a:lstStyle>
          <a:p>
            <a:pPr>
              <a:defRPr/>
            </a:pPr>
            <a:r>
              <a:rPr lang="nl-NL" dirty="0"/>
              <a:t>Strikt Vertrouwelijk</a:t>
            </a:r>
          </a:p>
        </p:txBody>
      </p:sp>
      <p:sp>
        <p:nvSpPr>
          <p:cNvPr id="7" name="Tijdelijke aanduiding voor dianummer 5"/>
          <p:cNvSpPr>
            <a:spLocks noGrp="1"/>
          </p:cNvSpPr>
          <p:nvPr>
            <p:ph type="sldNum" sz="quarter" idx="12"/>
          </p:nvPr>
        </p:nvSpPr>
        <p:spPr/>
        <p:txBody>
          <a:bodyPr/>
          <a:lstStyle>
            <a:lvl1pPr>
              <a:defRPr/>
            </a:lvl1pPr>
          </a:lstStyle>
          <a:p>
            <a:pPr>
              <a:defRPr/>
            </a:pPr>
            <a:fld id="{C5029AC6-F156-4C45-8FBA-6CD28F0D94EE}" type="slidenum">
              <a:rPr lang="nl-NL"/>
              <a:pPr>
                <a:defRPr/>
              </a:pPr>
              <a:t>‹nr.›</a:t>
            </a:fld>
            <a:endParaRPr lang="nl-NL"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sz="3600" b="1">
                <a:solidFill>
                  <a:schemeClr val="tx2">
                    <a:lumMod val="60000"/>
                    <a:lumOff val="40000"/>
                  </a:schemeClr>
                </a:solidFill>
              </a:defRPr>
            </a:lvl1pPr>
          </a:lstStyle>
          <a:p>
            <a:r>
              <a:rPr lang="nl-NL" dirty="0"/>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lvl1pPr>
              <a:defRPr/>
            </a:lvl1pPr>
          </a:lstStyle>
          <a:p>
            <a:pPr>
              <a:defRPr/>
            </a:pPr>
            <a:fld id="{B9FE33C9-2E16-4DDA-980C-893E4BA18AF3}" type="datetime1">
              <a:rPr lang="nl-NL" smtClean="0"/>
              <a:t>14-2-2024</a:t>
            </a:fld>
            <a:endParaRPr lang="nl-NL" dirty="0"/>
          </a:p>
        </p:txBody>
      </p:sp>
      <p:sp>
        <p:nvSpPr>
          <p:cNvPr id="5" name="Tijdelijke aanduiding voor voettekst 4"/>
          <p:cNvSpPr>
            <a:spLocks noGrp="1"/>
          </p:cNvSpPr>
          <p:nvPr>
            <p:ph type="ftr" sz="quarter" idx="11"/>
          </p:nvPr>
        </p:nvSpPr>
        <p:spPr/>
        <p:txBody>
          <a:bodyPr/>
          <a:lstStyle>
            <a:lvl1pPr>
              <a:defRPr/>
            </a:lvl1pPr>
          </a:lstStyle>
          <a:p>
            <a:pPr>
              <a:defRPr/>
            </a:pPr>
            <a:r>
              <a:rPr lang="nl-NL" dirty="0"/>
              <a:t>Strikt Vertrouwelijk</a:t>
            </a:r>
          </a:p>
        </p:txBody>
      </p:sp>
      <p:sp>
        <p:nvSpPr>
          <p:cNvPr id="6" name="Tijdelijke aanduiding voor dianummer 5"/>
          <p:cNvSpPr>
            <a:spLocks noGrp="1"/>
          </p:cNvSpPr>
          <p:nvPr>
            <p:ph type="sldNum" sz="quarter" idx="12"/>
          </p:nvPr>
        </p:nvSpPr>
        <p:spPr/>
        <p:txBody>
          <a:bodyPr/>
          <a:lstStyle>
            <a:lvl1pPr>
              <a:defRPr/>
            </a:lvl1pPr>
          </a:lstStyle>
          <a:p>
            <a:pPr>
              <a:defRPr/>
            </a:pPr>
            <a:fld id="{36DD25B4-FD3C-4E09-8785-C247FE2C0C48}" type="slidenum">
              <a:rPr lang="nl-NL"/>
              <a:pPr>
                <a:defRPr/>
              </a:pPr>
              <a:t>‹nr.›</a:t>
            </a:fld>
            <a:endParaRPr lang="nl-NL"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05979"/>
            <a:ext cx="2057400" cy="4388644"/>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05979"/>
            <a:ext cx="6019800" cy="4388644"/>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0883CA70-22AB-4461-8D8E-22098B888FCC}" type="datetime1">
              <a:rPr lang="nl-NL" smtClean="0"/>
              <a:t>14-2-2024</a:t>
            </a:fld>
            <a:endParaRPr lang="nl-NL" dirty="0"/>
          </a:p>
        </p:txBody>
      </p:sp>
      <p:sp>
        <p:nvSpPr>
          <p:cNvPr id="5" name="Tijdelijke aanduiding voor voettekst 4"/>
          <p:cNvSpPr>
            <a:spLocks noGrp="1"/>
          </p:cNvSpPr>
          <p:nvPr>
            <p:ph type="ftr" sz="quarter" idx="11"/>
          </p:nvPr>
        </p:nvSpPr>
        <p:spPr/>
        <p:txBody>
          <a:bodyPr/>
          <a:lstStyle>
            <a:lvl1pPr>
              <a:defRPr/>
            </a:lvl1pPr>
          </a:lstStyle>
          <a:p>
            <a:pPr>
              <a:defRPr/>
            </a:pPr>
            <a:r>
              <a:rPr lang="nl-NL" dirty="0"/>
              <a:t>Strikt Vertrouwelijk</a:t>
            </a:r>
          </a:p>
        </p:txBody>
      </p:sp>
      <p:sp>
        <p:nvSpPr>
          <p:cNvPr id="6" name="Tijdelijke aanduiding voor dianummer 5"/>
          <p:cNvSpPr>
            <a:spLocks noGrp="1"/>
          </p:cNvSpPr>
          <p:nvPr>
            <p:ph type="sldNum" sz="quarter" idx="12"/>
          </p:nvPr>
        </p:nvSpPr>
        <p:spPr/>
        <p:txBody>
          <a:bodyPr/>
          <a:lstStyle>
            <a:lvl1pPr>
              <a:defRPr/>
            </a:lvl1pPr>
          </a:lstStyle>
          <a:p>
            <a:pPr>
              <a:defRPr/>
            </a:pPr>
            <a:fld id="{25C9997D-648C-4212-BA0C-FFF167744C2C}" type="slidenum">
              <a:rPr lang="nl-NL"/>
              <a:pPr>
                <a:defRPr/>
              </a:pPr>
              <a:t>‹nr.›</a:t>
            </a:fld>
            <a:endParaRPr lang="nl-NL"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EAD1FAD9-9AB2-4464-B66B-5FCC64DEE26A}" type="datetime1">
              <a:rPr lang="nl-NL" smtClean="0"/>
              <a:t>14-2-2024</a:t>
            </a:fld>
            <a:endParaRPr lang="nl-NL" dirty="0"/>
          </a:p>
        </p:txBody>
      </p:sp>
      <p:sp>
        <p:nvSpPr>
          <p:cNvPr id="5" name="Tijdelijke aanduiding voor voettekst 4"/>
          <p:cNvSpPr>
            <a:spLocks noGrp="1"/>
          </p:cNvSpPr>
          <p:nvPr>
            <p:ph type="ftr" sz="quarter" idx="11"/>
          </p:nvPr>
        </p:nvSpPr>
        <p:spPr/>
        <p:txBody>
          <a:bodyPr/>
          <a:lstStyle>
            <a:lvl1pPr>
              <a:defRPr/>
            </a:lvl1pPr>
          </a:lstStyle>
          <a:p>
            <a:pPr>
              <a:defRPr/>
            </a:pPr>
            <a:r>
              <a:rPr lang="nl-NL" dirty="0"/>
              <a:t>Strikt Vertrouwelijk</a:t>
            </a:r>
          </a:p>
        </p:txBody>
      </p:sp>
      <p:sp>
        <p:nvSpPr>
          <p:cNvPr id="6" name="Tijdelijke aanduiding voor dianummer 5"/>
          <p:cNvSpPr>
            <a:spLocks noGrp="1"/>
          </p:cNvSpPr>
          <p:nvPr>
            <p:ph type="sldNum" sz="quarter" idx="12"/>
          </p:nvPr>
        </p:nvSpPr>
        <p:spPr/>
        <p:txBody>
          <a:bodyPr/>
          <a:lstStyle>
            <a:lvl1pPr>
              <a:defRPr/>
            </a:lvl1pPr>
          </a:lstStyle>
          <a:p>
            <a:pPr>
              <a:defRPr/>
            </a:pPr>
            <a:fld id="{C520D3FA-F9D4-45D4-9EF1-65331D00282E}" type="slidenum">
              <a:rPr lang="nl-NL"/>
              <a:pPr>
                <a:defRPr/>
              </a:pPr>
              <a:t>‹nr.›</a:t>
            </a:fld>
            <a:endParaRPr lang="nl-NL"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3CE014B2-0913-4270-987D-75C4F71F8C7C}" type="datetime1">
              <a:rPr lang="nl-NL" smtClean="0"/>
              <a:t>14-2-2024</a:t>
            </a:fld>
            <a:endParaRPr lang="nl-NL" dirty="0"/>
          </a:p>
        </p:txBody>
      </p:sp>
      <p:sp>
        <p:nvSpPr>
          <p:cNvPr id="5" name="Tijdelijke aanduiding voor voettekst 4"/>
          <p:cNvSpPr>
            <a:spLocks noGrp="1"/>
          </p:cNvSpPr>
          <p:nvPr>
            <p:ph type="ftr" sz="quarter" idx="11"/>
          </p:nvPr>
        </p:nvSpPr>
        <p:spPr/>
        <p:txBody>
          <a:bodyPr/>
          <a:lstStyle>
            <a:lvl1pPr>
              <a:defRPr/>
            </a:lvl1pPr>
          </a:lstStyle>
          <a:p>
            <a:pPr>
              <a:defRPr/>
            </a:pPr>
            <a:r>
              <a:rPr lang="nl-NL" dirty="0"/>
              <a:t>Strikt Vertrouwelijk</a:t>
            </a:r>
          </a:p>
        </p:txBody>
      </p:sp>
      <p:sp>
        <p:nvSpPr>
          <p:cNvPr id="6" name="Tijdelijke aanduiding voor dianummer 5"/>
          <p:cNvSpPr>
            <a:spLocks noGrp="1"/>
          </p:cNvSpPr>
          <p:nvPr>
            <p:ph type="sldNum" sz="quarter" idx="12"/>
          </p:nvPr>
        </p:nvSpPr>
        <p:spPr/>
        <p:txBody>
          <a:bodyPr/>
          <a:lstStyle>
            <a:lvl1pPr>
              <a:defRPr/>
            </a:lvl1pPr>
          </a:lstStyle>
          <a:p>
            <a:pPr>
              <a:defRPr/>
            </a:pPr>
            <a:fld id="{29CA0F28-1841-4998-A031-4D9F9920DBD2}" type="slidenum">
              <a:rPr lang="nl-NL"/>
              <a:pPr>
                <a:defRPr/>
              </a:pPr>
              <a:t>‹nr.›</a:t>
            </a:fld>
            <a:endParaRPr lang="nl-NL"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528" y="3795886"/>
            <a:ext cx="1161304" cy="8624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p:cNvSpPr>
            <a:spLocks noGrp="1"/>
          </p:cNvSpPr>
          <p:nvPr>
            <p:ph type="dt" sz="half" idx="10"/>
          </p:nvPr>
        </p:nvSpPr>
        <p:spPr/>
        <p:txBody>
          <a:bodyPr/>
          <a:lstStyle>
            <a:lvl1pPr>
              <a:defRPr/>
            </a:lvl1pPr>
          </a:lstStyle>
          <a:p>
            <a:pPr>
              <a:defRPr/>
            </a:pPr>
            <a:fld id="{C03F2D07-4E90-4CC2-925D-546E48D7C3D4}" type="datetime1">
              <a:rPr lang="nl-NL" smtClean="0"/>
              <a:t>14-2-2024</a:t>
            </a:fld>
            <a:endParaRPr lang="nl-NL" dirty="0"/>
          </a:p>
        </p:txBody>
      </p:sp>
      <p:sp>
        <p:nvSpPr>
          <p:cNvPr id="8" name="Tijdelijke aanduiding voor voettekst 4"/>
          <p:cNvSpPr>
            <a:spLocks noGrp="1"/>
          </p:cNvSpPr>
          <p:nvPr>
            <p:ph type="ftr" sz="quarter" idx="11"/>
          </p:nvPr>
        </p:nvSpPr>
        <p:spPr/>
        <p:txBody>
          <a:bodyPr/>
          <a:lstStyle>
            <a:lvl1pPr>
              <a:defRPr/>
            </a:lvl1pPr>
          </a:lstStyle>
          <a:p>
            <a:pPr>
              <a:defRPr/>
            </a:pPr>
            <a:r>
              <a:rPr lang="nl-NL" dirty="0"/>
              <a:t>Strikt Vertrouwelijk</a:t>
            </a:r>
          </a:p>
        </p:txBody>
      </p:sp>
      <p:sp>
        <p:nvSpPr>
          <p:cNvPr id="9" name="Tijdelijke aanduiding voor dianummer 5"/>
          <p:cNvSpPr>
            <a:spLocks noGrp="1"/>
          </p:cNvSpPr>
          <p:nvPr>
            <p:ph type="sldNum" sz="quarter" idx="12"/>
          </p:nvPr>
        </p:nvSpPr>
        <p:spPr/>
        <p:txBody>
          <a:bodyPr/>
          <a:lstStyle>
            <a:lvl1pPr>
              <a:defRPr/>
            </a:lvl1pPr>
          </a:lstStyle>
          <a:p>
            <a:pPr>
              <a:defRPr/>
            </a:pPr>
            <a:fld id="{D1907158-41B0-470F-9CFA-3FCBB94852A7}" type="slidenum">
              <a:rPr lang="nl-NL"/>
              <a:pPr>
                <a:defRPr/>
              </a:pPr>
              <a:t>‹nr.›</a:t>
            </a:fld>
            <a:endParaRPr lang="nl-NL"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lleen titel">
    <p:spTree>
      <p:nvGrpSpPr>
        <p:cNvPr id="1" name=""/>
        <p:cNvGrpSpPr/>
        <p:nvPr/>
      </p:nvGrpSpPr>
      <p:grpSpPr>
        <a:xfrm>
          <a:off x="0" y="0"/>
          <a:ext cx="0" cy="0"/>
          <a:chOff x="0" y="0"/>
          <a:chExt cx="0" cy="0"/>
        </a:xfrm>
      </p:grpSpPr>
      <p:pic>
        <p:nvPicPr>
          <p:cNvPr id="2" name="Picture 2" descr="MEDT_PPT_0.tif                                                 0014BFDBBoei MacBook Pro               C2930BA8:"/>
          <p:cNvPicPr>
            <a:picLocks noChangeAspect="1" noChangeArrowheads="1"/>
          </p:cNvPicPr>
          <p:nvPr userDrawn="1"/>
        </p:nvPicPr>
        <p:blipFill>
          <a:blip r:embed="rId2" cstate="print"/>
          <a:srcRect/>
          <a:stretch>
            <a:fillRect/>
          </a:stretch>
        </p:blipFill>
        <p:spPr bwMode="auto">
          <a:xfrm>
            <a:off x="-1588" y="0"/>
            <a:ext cx="9145588" cy="5145088"/>
          </a:xfrm>
          <a:prstGeom prst="rect">
            <a:avLst/>
          </a:prstGeom>
          <a:noFill/>
          <a:ln w="9525">
            <a:noFill/>
            <a:miter lim="800000"/>
            <a:headEnd/>
            <a:tailEnd/>
          </a:ln>
        </p:spPr>
      </p:pic>
      <p:sp>
        <p:nvSpPr>
          <p:cNvPr id="3" name="Rond enkele hoek rechthoek 2"/>
          <p:cNvSpPr/>
          <p:nvPr userDrawn="1"/>
        </p:nvSpPr>
        <p:spPr>
          <a:xfrm>
            <a:off x="0" y="214313"/>
            <a:ext cx="8929688" cy="4643437"/>
          </a:xfrm>
          <a:prstGeom prst="round1Rect">
            <a:avLst>
              <a:gd name="adj" fmla="val 2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dirty="0"/>
          </a:p>
        </p:txBody>
      </p:sp>
      <p:grpSp>
        <p:nvGrpSpPr>
          <p:cNvPr id="4" name="Groep 13"/>
          <p:cNvGrpSpPr>
            <a:grpSpLocks/>
          </p:cNvGrpSpPr>
          <p:nvPr userDrawn="1"/>
        </p:nvGrpSpPr>
        <p:grpSpPr bwMode="auto">
          <a:xfrm>
            <a:off x="0" y="285750"/>
            <a:ext cx="714375" cy="4572000"/>
            <a:chOff x="-7880" y="0"/>
            <a:chExt cx="1008544" cy="6858000"/>
          </a:xfrm>
        </p:grpSpPr>
        <p:pic>
          <p:nvPicPr>
            <p:cNvPr id="5" name="Afbeelding 14" descr="micoscope.jpg"/>
            <p:cNvPicPr>
              <a:picLocks noChangeAspect="1"/>
            </p:cNvPicPr>
            <p:nvPr/>
          </p:nvPicPr>
          <p:blipFill>
            <a:blip r:embed="rId3" cstate="print"/>
            <a:srcRect/>
            <a:stretch>
              <a:fillRect/>
            </a:stretch>
          </p:blipFill>
          <p:spPr bwMode="auto">
            <a:xfrm>
              <a:off x="0" y="1700213"/>
              <a:ext cx="994434" cy="842726"/>
            </a:xfrm>
            <a:prstGeom prst="rect">
              <a:avLst/>
            </a:prstGeom>
            <a:noFill/>
            <a:ln w="9525">
              <a:noFill/>
              <a:miter lim="800000"/>
              <a:headEnd/>
              <a:tailEnd/>
            </a:ln>
          </p:spPr>
        </p:pic>
        <p:pic>
          <p:nvPicPr>
            <p:cNvPr id="6" name="Afbeelding 15" descr="operatie.jpg"/>
            <p:cNvPicPr>
              <a:picLocks noChangeAspect="1"/>
            </p:cNvPicPr>
            <p:nvPr/>
          </p:nvPicPr>
          <p:blipFill>
            <a:blip r:embed="rId4" cstate="print"/>
            <a:srcRect/>
            <a:stretch>
              <a:fillRect/>
            </a:stretch>
          </p:blipFill>
          <p:spPr bwMode="auto">
            <a:xfrm>
              <a:off x="0" y="836613"/>
              <a:ext cx="994434" cy="863600"/>
            </a:xfrm>
            <a:prstGeom prst="rect">
              <a:avLst/>
            </a:prstGeom>
            <a:noFill/>
            <a:ln w="9525">
              <a:noFill/>
              <a:miter lim="800000"/>
              <a:headEnd/>
              <a:tailEnd/>
            </a:ln>
          </p:spPr>
        </p:pic>
        <p:pic>
          <p:nvPicPr>
            <p:cNvPr id="7" name="Afbeelding 16" descr="rontgenfoto.jpg"/>
            <p:cNvPicPr>
              <a:picLocks noChangeAspect="1"/>
            </p:cNvPicPr>
            <p:nvPr/>
          </p:nvPicPr>
          <p:blipFill>
            <a:blip r:embed="rId5" cstate="print"/>
            <a:srcRect/>
            <a:stretch>
              <a:fillRect/>
            </a:stretch>
          </p:blipFill>
          <p:spPr bwMode="auto">
            <a:xfrm>
              <a:off x="0" y="0"/>
              <a:ext cx="993165" cy="836706"/>
            </a:xfrm>
            <a:prstGeom prst="rect">
              <a:avLst/>
            </a:prstGeom>
            <a:noFill/>
            <a:ln w="9525">
              <a:noFill/>
              <a:miter lim="800000"/>
              <a:headEnd/>
              <a:tailEnd/>
            </a:ln>
          </p:spPr>
        </p:pic>
        <p:pic>
          <p:nvPicPr>
            <p:cNvPr id="8" name="Afbeelding 17" descr="Laboratorium 2.jpg"/>
            <p:cNvPicPr>
              <a:picLocks noChangeAspect="1"/>
            </p:cNvPicPr>
            <p:nvPr/>
          </p:nvPicPr>
          <p:blipFill>
            <a:blip r:embed="rId6" cstate="print"/>
            <a:srcRect/>
            <a:stretch>
              <a:fillRect/>
            </a:stretch>
          </p:blipFill>
          <p:spPr bwMode="auto">
            <a:xfrm>
              <a:off x="-7880" y="3371069"/>
              <a:ext cx="996593" cy="894543"/>
            </a:xfrm>
            <a:prstGeom prst="rect">
              <a:avLst/>
            </a:prstGeom>
            <a:noFill/>
            <a:ln w="9525">
              <a:noFill/>
              <a:miter lim="800000"/>
              <a:headEnd/>
              <a:tailEnd/>
            </a:ln>
          </p:spPr>
        </p:pic>
        <p:pic>
          <p:nvPicPr>
            <p:cNvPr id="9" name="Afbeelding 18" descr="onderzoek 2.jpg"/>
            <p:cNvPicPr>
              <a:picLocks noChangeAspect="1"/>
            </p:cNvPicPr>
            <p:nvPr/>
          </p:nvPicPr>
          <p:blipFill>
            <a:blip r:embed="rId7" cstate="print"/>
            <a:srcRect/>
            <a:stretch>
              <a:fillRect/>
            </a:stretch>
          </p:blipFill>
          <p:spPr bwMode="auto">
            <a:xfrm>
              <a:off x="0" y="2540000"/>
              <a:ext cx="993180" cy="833424"/>
            </a:xfrm>
            <a:prstGeom prst="rect">
              <a:avLst/>
            </a:prstGeom>
            <a:noFill/>
            <a:ln w="9525">
              <a:noFill/>
              <a:miter lim="800000"/>
              <a:headEnd/>
              <a:tailEnd/>
            </a:ln>
          </p:spPr>
        </p:pic>
        <p:pic>
          <p:nvPicPr>
            <p:cNvPr id="10" name="Afbeelding 19" descr="medicijnen.jpg"/>
            <p:cNvPicPr>
              <a:picLocks noChangeAspect="1"/>
            </p:cNvPicPr>
            <p:nvPr/>
          </p:nvPicPr>
          <p:blipFill>
            <a:blip r:embed="rId8" cstate="print"/>
            <a:srcRect/>
            <a:stretch>
              <a:fillRect/>
            </a:stretch>
          </p:blipFill>
          <p:spPr bwMode="auto">
            <a:xfrm>
              <a:off x="0" y="4265613"/>
              <a:ext cx="1000664" cy="825304"/>
            </a:xfrm>
            <a:prstGeom prst="rect">
              <a:avLst/>
            </a:prstGeom>
            <a:noFill/>
            <a:ln w="9525">
              <a:noFill/>
              <a:miter lim="800000"/>
              <a:headEnd/>
              <a:tailEnd/>
            </a:ln>
          </p:spPr>
        </p:pic>
        <p:pic>
          <p:nvPicPr>
            <p:cNvPr id="11" name="Afbeelding 20" descr="operatie 2.jpg"/>
            <p:cNvPicPr>
              <a:picLocks noChangeAspect="1"/>
            </p:cNvPicPr>
            <p:nvPr/>
          </p:nvPicPr>
          <p:blipFill>
            <a:blip r:embed="rId9" cstate="print"/>
            <a:srcRect/>
            <a:stretch>
              <a:fillRect/>
            </a:stretch>
          </p:blipFill>
          <p:spPr bwMode="auto">
            <a:xfrm>
              <a:off x="1195" y="5077740"/>
              <a:ext cx="994434" cy="844567"/>
            </a:xfrm>
            <a:prstGeom prst="rect">
              <a:avLst/>
            </a:prstGeom>
            <a:noFill/>
            <a:ln w="9525">
              <a:noFill/>
              <a:miter lim="800000"/>
              <a:headEnd/>
              <a:tailEnd/>
            </a:ln>
          </p:spPr>
        </p:pic>
        <p:pic>
          <p:nvPicPr>
            <p:cNvPr id="12" name="Afbeelding 21" descr="tubes.jpg"/>
            <p:cNvPicPr>
              <a:picLocks noChangeAspect="1"/>
            </p:cNvPicPr>
            <p:nvPr/>
          </p:nvPicPr>
          <p:blipFill>
            <a:blip r:embed="rId10" cstate="print"/>
            <a:srcRect/>
            <a:stretch>
              <a:fillRect/>
            </a:stretch>
          </p:blipFill>
          <p:spPr bwMode="auto">
            <a:xfrm>
              <a:off x="-3026" y="5893188"/>
              <a:ext cx="1000125" cy="964812"/>
            </a:xfrm>
            <a:prstGeom prst="rect">
              <a:avLst/>
            </a:prstGeom>
            <a:noFill/>
            <a:ln w="9525">
              <a:noFill/>
              <a:miter lim="800000"/>
              <a:headEnd/>
              <a:tailEnd/>
            </a:ln>
          </p:spPr>
        </p:pic>
      </p:grpSp>
      <p:sp>
        <p:nvSpPr>
          <p:cNvPr id="13" name="Rechthoek 12"/>
          <p:cNvSpPr/>
          <p:nvPr userDrawn="1"/>
        </p:nvSpPr>
        <p:spPr>
          <a:xfrm>
            <a:off x="712788" y="882650"/>
            <a:ext cx="4572000" cy="3714750"/>
          </a:xfrm>
          <a:prstGeom prst="rect">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dirty="0"/>
          </a:p>
        </p:txBody>
      </p:sp>
      <p:sp>
        <p:nvSpPr>
          <p:cNvPr id="14" name="Titel 1"/>
          <p:cNvSpPr txBox="1">
            <a:spLocks/>
          </p:cNvSpPr>
          <p:nvPr userDrawn="1"/>
        </p:nvSpPr>
        <p:spPr bwMode="auto">
          <a:xfrm>
            <a:off x="714375" y="206375"/>
            <a:ext cx="7972425" cy="793750"/>
          </a:xfrm>
          <a:prstGeom prst="rect">
            <a:avLst/>
          </a:prstGeom>
          <a:noFill/>
          <a:ln w="9525">
            <a:noFill/>
            <a:miter lim="800000"/>
            <a:headEnd/>
            <a:tailEnd/>
          </a:ln>
        </p:spPr>
        <p:txBody>
          <a:bodyPr anchor="ctr"/>
          <a:lstStyle>
            <a:lvl1pPr algn="l">
              <a:defRPr sz="3600" b="1">
                <a:solidFill>
                  <a:schemeClr val="tx2">
                    <a:lumMod val="60000"/>
                    <a:lumOff val="40000"/>
                  </a:schemeClr>
                </a:solidFill>
              </a:defRPr>
            </a:lvl1pPr>
          </a:lstStyle>
          <a:p>
            <a:pPr eaLnBrk="0" hangingPunct="0">
              <a:defRPr/>
            </a:pPr>
            <a:r>
              <a:rPr lang="nl-NL" dirty="0">
                <a:latin typeface="+mj-lt"/>
                <a:ea typeface="+mj-ea"/>
                <a:cs typeface="+mj-cs"/>
              </a:rPr>
              <a:t>Klik om de stijl te bewerken</a:t>
            </a:r>
          </a:p>
        </p:txBody>
      </p:sp>
      <p:sp>
        <p:nvSpPr>
          <p:cNvPr id="15" name="Tijdelijke aanduiding voor datum 3"/>
          <p:cNvSpPr>
            <a:spLocks noGrp="1"/>
          </p:cNvSpPr>
          <p:nvPr>
            <p:ph type="dt" sz="half" idx="10"/>
          </p:nvPr>
        </p:nvSpPr>
        <p:spPr/>
        <p:txBody>
          <a:bodyPr/>
          <a:lstStyle>
            <a:lvl1pPr>
              <a:defRPr/>
            </a:lvl1pPr>
          </a:lstStyle>
          <a:p>
            <a:pPr>
              <a:defRPr/>
            </a:pPr>
            <a:fld id="{3A200DDF-FA0C-45FD-B76D-E0A834130A6D}" type="datetime1">
              <a:rPr lang="nl-NL" smtClean="0"/>
              <a:t>14-2-2024</a:t>
            </a:fld>
            <a:endParaRPr lang="nl-NL" dirty="0"/>
          </a:p>
        </p:txBody>
      </p:sp>
      <p:sp>
        <p:nvSpPr>
          <p:cNvPr id="16" name="Tijdelijke aanduiding voor voettekst 4"/>
          <p:cNvSpPr>
            <a:spLocks noGrp="1"/>
          </p:cNvSpPr>
          <p:nvPr>
            <p:ph type="ftr" sz="quarter" idx="11"/>
          </p:nvPr>
        </p:nvSpPr>
        <p:spPr/>
        <p:txBody>
          <a:bodyPr/>
          <a:lstStyle>
            <a:lvl1pPr>
              <a:defRPr/>
            </a:lvl1pPr>
          </a:lstStyle>
          <a:p>
            <a:pPr>
              <a:defRPr/>
            </a:pPr>
            <a:r>
              <a:rPr lang="nl-NL" dirty="0"/>
              <a:t>Strikt Vertrouwelijk</a:t>
            </a:r>
          </a:p>
        </p:txBody>
      </p:sp>
      <p:sp>
        <p:nvSpPr>
          <p:cNvPr id="17" name="Tijdelijke aanduiding voor dianummer 5"/>
          <p:cNvSpPr>
            <a:spLocks noGrp="1"/>
          </p:cNvSpPr>
          <p:nvPr>
            <p:ph type="sldNum" sz="quarter" idx="12"/>
          </p:nvPr>
        </p:nvSpPr>
        <p:spPr/>
        <p:txBody>
          <a:bodyPr/>
          <a:lstStyle>
            <a:lvl1pPr>
              <a:defRPr/>
            </a:lvl1pPr>
          </a:lstStyle>
          <a:p>
            <a:pPr>
              <a:defRPr/>
            </a:pPr>
            <a:fld id="{6D6A8D5E-CCEB-4F8A-AED2-F80660069743}" type="slidenum">
              <a:rPr lang="nl-NL"/>
              <a:pPr>
                <a:defRPr/>
              </a:pPr>
              <a:t>‹nr.›</a:t>
            </a:fld>
            <a:endParaRPr lang="nl-NL"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eeg">
    <p:spTree>
      <p:nvGrpSpPr>
        <p:cNvPr id="1" name=""/>
        <p:cNvGrpSpPr/>
        <p:nvPr/>
      </p:nvGrpSpPr>
      <p:grpSpPr>
        <a:xfrm>
          <a:off x="0" y="0"/>
          <a:ext cx="0" cy="0"/>
          <a:chOff x="0" y="0"/>
          <a:chExt cx="0" cy="0"/>
        </a:xfrm>
      </p:grpSpPr>
      <p:pic>
        <p:nvPicPr>
          <p:cNvPr id="4" name="Picture 2" descr="MEDT_PPT_0.tif                                                 0014BFDBBoei MacBook Pro               C2930BA8:"/>
          <p:cNvPicPr>
            <a:picLocks noChangeAspect="1" noChangeArrowheads="1"/>
          </p:cNvPicPr>
          <p:nvPr userDrawn="1"/>
        </p:nvPicPr>
        <p:blipFill>
          <a:blip r:embed="rId2" cstate="print"/>
          <a:srcRect/>
          <a:stretch>
            <a:fillRect/>
          </a:stretch>
        </p:blipFill>
        <p:spPr bwMode="auto">
          <a:xfrm>
            <a:off x="-1588" y="0"/>
            <a:ext cx="9145588" cy="5145088"/>
          </a:xfrm>
          <a:prstGeom prst="rect">
            <a:avLst/>
          </a:prstGeom>
          <a:noFill/>
          <a:ln w="9525">
            <a:noFill/>
            <a:miter lim="800000"/>
            <a:headEnd/>
            <a:tailEnd/>
          </a:ln>
        </p:spPr>
      </p:pic>
      <p:sp>
        <p:nvSpPr>
          <p:cNvPr id="5" name="Rond enkele hoek rechthoek 4"/>
          <p:cNvSpPr/>
          <p:nvPr userDrawn="1"/>
        </p:nvSpPr>
        <p:spPr>
          <a:xfrm>
            <a:off x="0" y="214313"/>
            <a:ext cx="8929688" cy="4643437"/>
          </a:xfrm>
          <a:prstGeom prst="round1Rect">
            <a:avLst>
              <a:gd name="adj" fmla="val 2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dirty="0"/>
          </a:p>
        </p:txBody>
      </p:sp>
      <p:grpSp>
        <p:nvGrpSpPr>
          <p:cNvPr id="6" name="Groep 13"/>
          <p:cNvGrpSpPr>
            <a:grpSpLocks/>
          </p:cNvGrpSpPr>
          <p:nvPr userDrawn="1"/>
        </p:nvGrpSpPr>
        <p:grpSpPr bwMode="auto">
          <a:xfrm>
            <a:off x="0" y="285750"/>
            <a:ext cx="714375" cy="4572000"/>
            <a:chOff x="-7880" y="0"/>
            <a:chExt cx="1008544" cy="6858000"/>
          </a:xfrm>
        </p:grpSpPr>
        <p:pic>
          <p:nvPicPr>
            <p:cNvPr id="7" name="Afbeelding 14" descr="micoscope.jpg"/>
            <p:cNvPicPr>
              <a:picLocks noChangeAspect="1"/>
            </p:cNvPicPr>
            <p:nvPr/>
          </p:nvPicPr>
          <p:blipFill>
            <a:blip r:embed="rId3" cstate="print"/>
            <a:srcRect/>
            <a:stretch>
              <a:fillRect/>
            </a:stretch>
          </p:blipFill>
          <p:spPr bwMode="auto">
            <a:xfrm>
              <a:off x="0" y="1700213"/>
              <a:ext cx="994434" cy="842726"/>
            </a:xfrm>
            <a:prstGeom prst="rect">
              <a:avLst/>
            </a:prstGeom>
            <a:noFill/>
            <a:ln w="9525">
              <a:noFill/>
              <a:miter lim="800000"/>
              <a:headEnd/>
              <a:tailEnd/>
            </a:ln>
          </p:spPr>
        </p:pic>
        <p:pic>
          <p:nvPicPr>
            <p:cNvPr id="8" name="Afbeelding 15" descr="operatie.jpg"/>
            <p:cNvPicPr>
              <a:picLocks noChangeAspect="1"/>
            </p:cNvPicPr>
            <p:nvPr/>
          </p:nvPicPr>
          <p:blipFill>
            <a:blip r:embed="rId4" cstate="print"/>
            <a:srcRect/>
            <a:stretch>
              <a:fillRect/>
            </a:stretch>
          </p:blipFill>
          <p:spPr bwMode="auto">
            <a:xfrm>
              <a:off x="0" y="836613"/>
              <a:ext cx="994434" cy="863600"/>
            </a:xfrm>
            <a:prstGeom prst="rect">
              <a:avLst/>
            </a:prstGeom>
            <a:noFill/>
            <a:ln w="9525">
              <a:noFill/>
              <a:miter lim="800000"/>
              <a:headEnd/>
              <a:tailEnd/>
            </a:ln>
          </p:spPr>
        </p:pic>
        <p:pic>
          <p:nvPicPr>
            <p:cNvPr id="9" name="Afbeelding 16" descr="rontgenfoto.jpg"/>
            <p:cNvPicPr>
              <a:picLocks noChangeAspect="1"/>
            </p:cNvPicPr>
            <p:nvPr/>
          </p:nvPicPr>
          <p:blipFill>
            <a:blip r:embed="rId5" cstate="print"/>
            <a:srcRect/>
            <a:stretch>
              <a:fillRect/>
            </a:stretch>
          </p:blipFill>
          <p:spPr bwMode="auto">
            <a:xfrm>
              <a:off x="0" y="0"/>
              <a:ext cx="993165" cy="836706"/>
            </a:xfrm>
            <a:prstGeom prst="rect">
              <a:avLst/>
            </a:prstGeom>
            <a:noFill/>
            <a:ln w="9525">
              <a:noFill/>
              <a:miter lim="800000"/>
              <a:headEnd/>
              <a:tailEnd/>
            </a:ln>
          </p:spPr>
        </p:pic>
        <p:pic>
          <p:nvPicPr>
            <p:cNvPr id="10" name="Afbeelding 17" descr="Laboratorium 2.jpg"/>
            <p:cNvPicPr>
              <a:picLocks noChangeAspect="1"/>
            </p:cNvPicPr>
            <p:nvPr/>
          </p:nvPicPr>
          <p:blipFill>
            <a:blip r:embed="rId6" cstate="print"/>
            <a:srcRect/>
            <a:stretch>
              <a:fillRect/>
            </a:stretch>
          </p:blipFill>
          <p:spPr bwMode="auto">
            <a:xfrm>
              <a:off x="-7880" y="3371069"/>
              <a:ext cx="996593" cy="894543"/>
            </a:xfrm>
            <a:prstGeom prst="rect">
              <a:avLst/>
            </a:prstGeom>
            <a:noFill/>
            <a:ln w="9525">
              <a:noFill/>
              <a:miter lim="800000"/>
              <a:headEnd/>
              <a:tailEnd/>
            </a:ln>
          </p:spPr>
        </p:pic>
        <p:pic>
          <p:nvPicPr>
            <p:cNvPr id="11" name="Afbeelding 18" descr="onderzoek 2.jpg"/>
            <p:cNvPicPr>
              <a:picLocks noChangeAspect="1"/>
            </p:cNvPicPr>
            <p:nvPr/>
          </p:nvPicPr>
          <p:blipFill>
            <a:blip r:embed="rId7" cstate="print"/>
            <a:srcRect/>
            <a:stretch>
              <a:fillRect/>
            </a:stretch>
          </p:blipFill>
          <p:spPr bwMode="auto">
            <a:xfrm>
              <a:off x="0" y="2540000"/>
              <a:ext cx="993180" cy="833424"/>
            </a:xfrm>
            <a:prstGeom prst="rect">
              <a:avLst/>
            </a:prstGeom>
            <a:noFill/>
            <a:ln w="9525">
              <a:noFill/>
              <a:miter lim="800000"/>
              <a:headEnd/>
              <a:tailEnd/>
            </a:ln>
          </p:spPr>
        </p:pic>
        <p:pic>
          <p:nvPicPr>
            <p:cNvPr id="12" name="Afbeelding 19" descr="medicijnen.jpg"/>
            <p:cNvPicPr>
              <a:picLocks noChangeAspect="1"/>
            </p:cNvPicPr>
            <p:nvPr/>
          </p:nvPicPr>
          <p:blipFill>
            <a:blip r:embed="rId8" cstate="print"/>
            <a:srcRect/>
            <a:stretch>
              <a:fillRect/>
            </a:stretch>
          </p:blipFill>
          <p:spPr bwMode="auto">
            <a:xfrm>
              <a:off x="0" y="4265613"/>
              <a:ext cx="1000664" cy="825304"/>
            </a:xfrm>
            <a:prstGeom prst="rect">
              <a:avLst/>
            </a:prstGeom>
            <a:noFill/>
            <a:ln w="9525">
              <a:noFill/>
              <a:miter lim="800000"/>
              <a:headEnd/>
              <a:tailEnd/>
            </a:ln>
          </p:spPr>
        </p:pic>
        <p:pic>
          <p:nvPicPr>
            <p:cNvPr id="13" name="Afbeelding 20" descr="operatie 2.jpg"/>
            <p:cNvPicPr>
              <a:picLocks noChangeAspect="1"/>
            </p:cNvPicPr>
            <p:nvPr/>
          </p:nvPicPr>
          <p:blipFill>
            <a:blip r:embed="rId9" cstate="print"/>
            <a:srcRect/>
            <a:stretch>
              <a:fillRect/>
            </a:stretch>
          </p:blipFill>
          <p:spPr bwMode="auto">
            <a:xfrm>
              <a:off x="1195" y="5077740"/>
              <a:ext cx="994434" cy="844567"/>
            </a:xfrm>
            <a:prstGeom prst="rect">
              <a:avLst/>
            </a:prstGeom>
            <a:noFill/>
            <a:ln w="9525">
              <a:noFill/>
              <a:miter lim="800000"/>
              <a:headEnd/>
              <a:tailEnd/>
            </a:ln>
          </p:spPr>
        </p:pic>
        <p:pic>
          <p:nvPicPr>
            <p:cNvPr id="14" name="Afbeelding 21" descr="tubes.jpg"/>
            <p:cNvPicPr>
              <a:picLocks noChangeAspect="1"/>
            </p:cNvPicPr>
            <p:nvPr/>
          </p:nvPicPr>
          <p:blipFill>
            <a:blip r:embed="rId10" cstate="print"/>
            <a:srcRect/>
            <a:stretch>
              <a:fillRect/>
            </a:stretch>
          </p:blipFill>
          <p:spPr bwMode="auto">
            <a:xfrm>
              <a:off x="-3026" y="5893188"/>
              <a:ext cx="1000125" cy="964812"/>
            </a:xfrm>
            <a:prstGeom prst="rect">
              <a:avLst/>
            </a:prstGeom>
            <a:noFill/>
            <a:ln w="9525">
              <a:noFill/>
              <a:miter lim="800000"/>
              <a:headEnd/>
              <a:tailEnd/>
            </a:ln>
          </p:spPr>
        </p:pic>
      </p:grpSp>
      <p:sp>
        <p:nvSpPr>
          <p:cNvPr id="25" name="Titel 1"/>
          <p:cNvSpPr>
            <a:spLocks noGrp="1"/>
          </p:cNvSpPr>
          <p:nvPr>
            <p:ph type="title"/>
          </p:nvPr>
        </p:nvSpPr>
        <p:spPr>
          <a:xfrm>
            <a:off x="885828" y="205978"/>
            <a:ext cx="7972452" cy="794136"/>
          </a:xfrm>
        </p:spPr>
        <p:txBody>
          <a:bodyPr/>
          <a:lstStyle>
            <a:lvl1pPr algn="l">
              <a:defRPr lang="nl-NL" sz="2800" b="1" kern="1200" dirty="0">
                <a:solidFill>
                  <a:srgbClr val="B93D7B"/>
                </a:solidFill>
                <a:latin typeface="Calibri" pitchFamily="34" charset="0"/>
                <a:ea typeface="+mn-ea"/>
                <a:cs typeface="Arial" charset="0"/>
              </a:defRPr>
            </a:lvl1pPr>
          </a:lstStyle>
          <a:p>
            <a:r>
              <a:rPr lang="nl-NL" dirty="0"/>
              <a:t>Klik om de stijl te bewerken</a:t>
            </a:r>
          </a:p>
        </p:txBody>
      </p:sp>
      <p:sp>
        <p:nvSpPr>
          <p:cNvPr id="22" name="Tijdelijke aanduiding voor tekst 21"/>
          <p:cNvSpPr>
            <a:spLocks noGrp="1"/>
          </p:cNvSpPr>
          <p:nvPr>
            <p:ph type="body" sz="quarter" idx="13"/>
          </p:nvPr>
        </p:nvSpPr>
        <p:spPr>
          <a:xfrm>
            <a:off x="928688" y="1143000"/>
            <a:ext cx="7858125" cy="3571875"/>
          </a:xfrm>
        </p:spPr>
        <p:txBody>
          <a:bodyPr/>
          <a:lstStyle>
            <a:lvl1pPr>
              <a:defRPr lang="nl-NL" sz="2400" b="0" kern="1200" dirty="0" smtClean="0">
                <a:solidFill>
                  <a:srgbClr val="0070C0"/>
                </a:solidFill>
                <a:latin typeface="+mn-lt"/>
                <a:ea typeface="+mn-ea"/>
                <a:cs typeface="+mn-cs"/>
              </a:defRPr>
            </a:lvl1pPr>
            <a:lvl2pPr>
              <a:defRPr lang="nl-NL" sz="1800" b="0" kern="1200" dirty="0" smtClean="0">
                <a:solidFill>
                  <a:srgbClr val="0070C0"/>
                </a:solidFill>
                <a:latin typeface="+mn-lt"/>
                <a:ea typeface="+mn-ea"/>
                <a:cs typeface="+mn-cs"/>
              </a:defRPr>
            </a:lvl2pPr>
            <a:lvl3pPr>
              <a:defRPr sz="1400"/>
            </a:lvl3pPr>
          </a:lstStyle>
          <a:p>
            <a:pPr lvl="0"/>
            <a:r>
              <a:rPr lang="nl-NL" dirty="0"/>
              <a:t>Klik om de modelstijlen te bewerken</a:t>
            </a:r>
          </a:p>
          <a:p>
            <a:pPr lvl="1"/>
            <a:r>
              <a:rPr lang="nl-NL" dirty="0"/>
              <a:t>Tweede niveau</a:t>
            </a:r>
          </a:p>
          <a:p>
            <a:pPr lvl="2"/>
            <a:r>
              <a:rPr lang="nl-NL" dirty="0"/>
              <a:t>Derde niveau</a:t>
            </a:r>
          </a:p>
        </p:txBody>
      </p:sp>
      <p:sp>
        <p:nvSpPr>
          <p:cNvPr id="15" name="Tijdelijke aanduiding voor datum 3"/>
          <p:cNvSpPr>
            <a:spLocks noGrp="1"/>
          </p:cNvSpPr>
          <p:nvPr>
            <p:ph type="dt" sz="half" idx="14"/>
          </p:nvPr>
        </p:nvSpPr>
        <p:spPr/>
        <p:txBody>
          <a:bodyPr/>
          <a:lstStyle>
            <a:lvl1pPr>
              <a:defRPr/>
            </a:lvl1pPr>
          </a:lstStyle>
          <a:p>
            <a:pPr>
              <a:defRPr/>
            </a:pPr>
            <a:fld id="{F36C8CFC-613D-4BFC-A9C2-C1981E6FCE20}" type="datetime1">
              <a:rPr lang="nl-NL" smtClean="0"/>
              <a:t>14-2-2024</a:t>
            </a:fld>
            <a:endParaRPr lang="nl-NL" dirty="0"/>
          </a:p>
        </p:txBody>
      </p:sp>
      <p:sp>
        <p:nvSpPr>
          <p:cNvPr id="16" name="Tijdelijke aanduiding voor voettekst 4"/>
          <p:cNvSpPr>
            <a:spLocks noGrp="1"/>
          </p:cNvSpPr>
          <p:nvPr>
            <p:ph type="ftr" sz="quarter" idx="15"/>
          </p:nvPr>
        </p:nvSpPr>
        <p:spPr/>
        <p:txBody>
          <a:bodyPr/>
          <a:lstStyle>
            <a:lvl1pPr>
              <a:defRPr/>
            </a:lvl1pPr>
          </a:lstStyle>
          <a:p>
            <a:pPr>
              <a:defRPr/>
            </a:pPr>
            <a:r>
              <a:rPr lang="nl-NL" dirty="0"/>
              <a:t>Strikt Vertrouwelijk</a:t>
            </a:r>
          </a:p>
        </p:txBody>
      </p:sp>
      <p:sp>
        <p:nvSpPr>
          <p:cNvPr id="17" name="Tijdelijke aanduiding voor dianummer 5"/>
          <p:cNvSpPr>
            <a:spLocks noGrp="1"/>
          </p:cNvSpPr>
          <p:nvPr>
            <p:ph type="sldNum" sz="quarter" idx="16"/>
          </p:nvPr>
        </p:nvSpPr>
        <p:spPr/>
        <p:txBody>
          <a:bodyPr/>
          <a:lstStyle>
            <a:lvl1pPr>
              <a:defRPr/>
            </a:lvl1pPr>
          </a:lstStyle>
          <a:p>
            <a:pPr>
              <a:defRPr/>
            </a:pPr>
            <a:fld id="{AC763360-BF52-4B95-8E89-C00C39C41C4D}" type="slidenum">
              <a:rPr lang="nl-NL"/>
              <a:pPr>
                <a:defRPr/>
              </a:pPr>
              <a:t>‹nr.›</a:t>
            </a:fld>
            <a:endParaRPr lang="nl-NL"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2" y="204787"/>
            <a:ext cx="3008313" cy="871538"/>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04797"/>
            <a:ext cx="5111750" cy="4389835"/>
          </a:xfrm>
        </p:spPr>
        <p:txBody>
          <a:bodyPr/>
          <a:lstStyle>
            <a:lvl1pPr>
              <a:defRPr sz="3200">
                <a:latin typeface="+mn-lt"/>
              </a:defRPr>
            </a:lvl1pPr>
            <a:lvl2pPr>
              <a:defRPr sz="2800">
                <a:latin typeface="+mn-lt"/>
              </a:defRPr>
            </a:lvl2pPr>
            <a:lvl3pPr>
              <a:defRPr sz="2400">
                <a:latin typeface="+mn-lt"/>
              </a:defRPr>
            </a:lvl3pPr>
            <a:lvl4pPr>
              <a:defRPr sz="2000">
                <a:latin typeface="+mn-lt"/>
              </a:defRPr>
            </a:lvl4pPr>
            <a:lvl5pPr>
              <a:defRPr sz="2000">
                <a:latin typeface="+mn-lt"/>
              </a:defRPr>
            </a:lvl5pPr>
            <a:lvl6pPr>
              <a:defRPr sz="2000"/>
            </a:lvl6pPr>
            <a:lvl7pPr>
              <a:defRPr sz="2000"/>
            </a:lvl7pPr>
            <a:lvl8pPr>
              <a:defRPr sz="2000"/>
            </a:lvl8pPr>
            <a:lvl9pPr>
              <a:defRPr sz="20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tekst 3"/>
          <p:cNvSpPr>
            <a:spLocks noGrp="1"/>
          </p:cNvSpPr>
          <p:nvPr>
            <p:ph type="body" sz="half" idx="2"/>
          </p:nvPr>
        </p:nvSpPr>
        <p:spPr>
          <a:xfrm>
            <a:off x="457202"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519C7076-BA6A-41BD-AECD-CB4BA7F91726}" type="datetime1">
              <a:rPr lang="nl-NL" smtClean="0"/>
              <a:t>14-2-2024</a:t>
            </a:fld>
            <a:endParaRPr lang="nl-NL" dirty="0"/>
          </a:p>
        </p:txBody>
      </p:sp>
      <p:sp>
        <p:nvSpPr>
          <p:cNvPr id="6" name="Tijdelijke aanduiding voor voettekst 4"/>
          <p:cNvSpPr>
            <a:spLocks noGrp="1"/>
          </p:cNvSpPr>
          <p:nvPr>
            <p:ph type="ftr" sz="quarter" idx="11"/>
          </p:nvPr>
        </p:nvSpPr>
        <p:spPr/>
        <p:txBody>
          <a:bodyPr/>
          <a:lstStyle>
            <a:lvl1pPr>
              <a:defRPr/>
            </a:lvl1pPr>
          </a:lstStyle>
          <a:p>
            <a:pPr>
              <a:defRPr/>
            </a:pPr>
            <a:r>
              <a:rPr lang="nl-NL" dirty="0"/>
              <a:t>Strikt Vertrouwelijk</a:t>
            </a:r>
          </a:p>
        </p:txBody>
      </p:sp>
      <p:sp>
        <p:nvSpPr>
          <p:cNvPr id="7" name="Tijdelijke aanduiding voor dianummer 5"/>
          <p:cNvSpPr>
            <a:spLocks noGrp="1"/>
          </p:cNvSpPr>
          <p:nvPr>
            <p:ph type="sldNum" sz="quarter" idx="12"/>
          </p:nvPr>
        </p:nvSpPr>
        <p:spPr/>
        <p:txBody>
          <a:bodyPr/>
          <a:lstStyle>
            <a:lvl1pPr>
              <a:defRPr/>
            </a:lvl1pPr>
          </a:lstStyle>
          <a:p>
            <a:pPr>
              <a:defRPr/>
            </a:pPr>
            <a:fld id="{6EED2B0A-EC4F-4CAE-AFDF-E37FF9DF500F}" type="slidenum">
              <a:rPr lang="nl-NL"/>
              <a:pPr>
                <a:defRPr/>
              </a:pPr>
              <a:t>‹nr.›</a:t>
            </a:fld>
            <a:endParaRPr lang="nl-NL"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1"/>
            <a:ext cx="5486400" cy="425054"/>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dirty="0"/>
          </a:p>
        </p:txBody>
      </p:sp>
      <p:sp>
        <p:nvSpPr>
          <p:cNvPr id="4" name="Tijdelijke aanduiding voor tekst 3"/>
          <p:cNvSpPr>
            <a:spLocks noGrp="1"/>
          </p:cNvSpPr>
          <p:nvPr>
            <p:ph type="body" sz="half" idx="2"/>
          </p:nvPr>
        </p:nvSpPr>
        <p:spPr>
          <a:xfrm>
            <a:off x="1792288" y="4025512"/>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8AEFF76B-C507-4848-91A4-D0076CB4BDC7}" type="datetime1">
              <a:rPr lang="nl-NL" smtClean="0"/>
              <a:t>14-2-2024</a:t>
            </a:fld>
            <a:endParaRPr lang="nl-NL" dirty="0"/>
          </a:p>
        </p:txBody>
      </p:sp>
      <p:sp>
        <p:nvSpPr>
          <p:cNvPr id="6" name="Tijdelijke aanduiding voor voettekst 4"/>
          <p:cNvSpPr>
            <a:spLocks noGrp="1"/>
          </p:cNvSpPr>
          <p:nvPr>
            <p:ph type="ftr" sz="quarter" idx="11"/>
          </p:nvPr>
        </p:nvSpPr>
        <p:spPr/>
        <p:txBody>
          <a:bodyPr/>
          <a:lstStyle>
            <a:lvl1pPr>
              <a:defRPr/>
            </a:lvl1pPr>
          </a:lstStyle>
          <a:p>
            <a:pPr>
              <a:defRPr/>
            </a:pPr>
            <a:r>
              <a:rPr lang="nl-NL" dirty="0"/>
              <a:t>Strikt Vertrouwelijk</a:t>
            </a:r>
          </a:p>
        </p:txBody>
      </p:sp>
      <p:sp>
        <p:nvSpPr>
          <p:cNvPr id="7" name="Tijdelijke aanduiding voor dianummer 5"/>
          <p:cNvSpPr>
            <a:spLocks noGrp="1"/>
          </p:cNvSpPr>
          <p:nvPr>
            <p:ph type="sldNum" sz="quarter" idx="12"/>
          </p:nvPr>
        </p:nvSpPr>
        <p:spPr/>
        <p:txBody>
          <a:bodyPr/>
          <a:lstStyle>
            <a:lvl1pPr>
              <a:defRPr/>
            </a:lvl1pPr>
          </a:lstStyle>
          <a:p>
            <a:pPr>
              <a:defRPr/>
            </a:pPr>
            <a:fld id="{6E578426-66F0-4A0B-9981-5CE5A6956419}" type="slidenum">
              <a:rPr lang="nl-NL"/>
              <a:pPr>
                <a:defRPr/>
              </a:pPr>
              <a:t>‹nr.›</a:t>
            </a:fld>
            <a:endParaRPr lang="nl-NL"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43137"/>
          </a:schemeClr>
        </a:solid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ltLang="nl-NL"/>
              <a:t>Klik om de stijl te bewerken</a:t>
            </a:r>
          </a:p>
        </p:txBody>
      </p:sp>
      <p:sp>
        <p:nvSpPr>
          <p:cNvPr id="1027" name="Tijdelijke aanduiding voor tekst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ltLang="nl-NL"/>
              <a:t>Klik om de modelstijlen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4" name="Tijdelijke aanduiding voor datum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2B838FC-2445-4C70-83A6-879B3506A040}" type="datetime1">
              <a:rPr lang="nl-NL" smtClean="0"/>
              <a:t>14-2-2024</a:t>
            </a:fld>
            <a:endParaRPr lang="nl-NL" dirty="0"/>
          </a:p>
        </p:txBody>
      </p:sp>
      <p:sp>
        <p:nvSpPr>
          <p:cNvPr id="5" name="Tijdelijke aanduiding voor voettekst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nl-NL" dirty="0"/>
              <a:t>Strikt Vertrouwelijk</a:t>
            </a:r>
          </a:p>
        </p:txBody>
      </p:sp>
      <p:sp>
        <p:nvSpPr>
          <p:cNvPr id="6" name="Tijdelijke aanduiding voor dianumm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9A95CAB-19EB-41E4-8233-38D9824B6F89}" type="slidenum">
              <a:rPr lang="nl-NL"/>
              <a:pPr>
                <a:defRPr/>
              </a:pPr>
              <a:t>‹nr.›</a:t>
            </a:fld>
            <a:endParaRPr lang="nl-NL" dirty="0"/>
          </a:p>
        </p:txBody>
      </p:sp>
    </p:spTree>
  </p:cSld>
  <p:clrMap bg1="lt1" tx1="dk1" bg2="lt2" tx2="dk2" accent1="accent1" accent2="accent2" accent3="accent3" accent4="accent4" accent5="accent5" accent6="accent6" hlink="hlink" folHlink="folHlink"/>
  <p:sldLayoutIdLst>
    <p:sldLayoutId id="2147484250" r:id="rId1"/>
    <p:sldLayoutId id="2147484242" r:id="rId2"/>
    <p:sldLayoutId id="2147484243" r:id="rId3"/>
    <p:sldLayoutId id="2147484244" r:id="rId4"/>
    <p:sldLayoutId id="2147484245" r:id="rId5"/>
    <p:sldLayoutId id="2147484251" r:id="rId6"/>
    <p:sldLayoutId id="2147484252" r:id="rId7"/>
    <p:sldLayoutId id="2147484246" r:id="rId8"/>
    <p:sldLayoutId id="2147484247" r:id="rId9"/>
    <p:sldLayoutId id="2147484248" r:id="rId10"/>
    <p:sldLayoutId id="214748424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hyperlink" Target="https://folders.hagaziekenhuis.nl/2107"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www.pijn.nl/behandelingen/interventionele-behandelingen/zenuwblokkade.html"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20.jp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22.jpg"/></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23.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25.jpg"/></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openxmlformats.org/officeDocument/2006/relationships/image" Target="../media/image27.jp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7" name="Groep 6"/>
          <p:cNvGrpSpPr/>
          <p:nvPr/>
        </p:nvGrpSpPr>
        <p:grpSpPr>
          <a:xfrm>
            <a:off x="-1" y="4138507"/>
            <a:ext cx="9189180" cy="576065"/>
            <a:chOff x="-1" y="4138507"/>
            <a:chExt cx="9189180" cy="576065"/>
          </a:xfrm>
        </p:grpSpPr>
        <p:sp>
          <p:nvSpPr>
            <p:cNvPr id="5" name="Rechthoek 4"/>
            <p:cNvSpPr/>
            <p:nvPr/>
          </p:nvSpPr>
          <p:spPr>
            <a:xfrm>
              <a:off x="-1" y="4138507"/>
              <a:ext cx="9144000" cy="576065"/>
            </a:xfrm>
            <a:prstGeom prst="rect">
              <a:avLst/>
            </a:prstGeom>
            <a:solidFill>
              <a:schemeClr val="tx2">
                <a:lumMod val="60000"/>
                <a:lumOff val="4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extBox 1"/>
            <p:cNvSpPr txBox="1"/>
            <p:nvPr/>
          </p:nvSpPr>
          <p:spPr>
            <a:xfrm>
              <a:off x="1736859" y="4191352"/>
              <a:ext cx="7452320" cy="523220"/>
            </a:xfrm>
            <a:prstGeom prst="rect">
              <a:avLst/>
            </a:prstGeom>
            <a:noFill/>
          </p:spPr>
          <p:txBody>
            <a:bodyPr wrap="square" rtlCol="0">
              <a:spAutoFit/>
            </a:bodyPr>
            <a:lstStyle/>
            <a:p>
              <a:endParaRPr lang="nl-NL" sz="2800" b="1" dirty="0">
                <a:solidFill>
                  <a:schemeClr val="bg1">
                    <a:lumMod val="95000"/>
                  </a:schemeClr>
                </a:solidFill>
                <a:latin typeface="+mn-lt"/>
              </a:endParaRPr>
            </a:p>
          </p:txBody>
        </p:sp>
      </p:grpSp>
      <p:sp>
        <p:nvSpPr>
          <p:cNvPr id="8" name="Rechthoek 7"/>
          <p:cNvSpPr/>
          <p:nvPr/>
        </p:nvSpPr>
        <p:spPr>
          <a:xfrm>
            <a:off x="-1" y="1206057"/>
            <a:ext cx="9308886" cy="461665"/>
          </a:xfrm>
          <a:prstGeom prst="rect">
            <a:avLst/>
          </a:prstGeom>
        </p:spPr>
        <p:txBody>
          <a:bodyPr wrap="square">
            <a:spAutoFit/>
          </a:bodyPr>
          <a:lstStyle/>
          <a:p>
            <a:pPr algn="ctr"/>
            <a:r>
              <a:rPr lang="nl-NL" sz="2400" b="1" dirty="0"/>
              <a:t>Zenuwpijn</a:t>
            </a:r>
            <a:endParaRPr lang="nl-NL" sz="2200" b="1" dirty="0"/>
          </a:p>
        </p:txBody>
      </p:sp>
      <p:sp>
        <p:nvSpPr>
          <p:cNvPr id="3" name="Rechthoek 2"/>
          <p:cNvSpPr/>
          <p:nvPr/>
        </p:nvSpPr>
        <p:spPr>
          <a:xfrm>
            <a:off x="2461452" y="1639167"/>
            <a:ext cx="4572000" cy="923330"/>
          </a:xfrm>
          <a:prstGeom prst="rect">
            <a:avLst/>
          </a:prstGeom>
        </p:spPr>
        <p:txBody>
          <a:bodyPr>
            <a:spAutoFit/>
          </a:bodyPr>
          <a:lstStyle/>
          <a:p>
            <a:pPr algn="ctr"/>
            <a:br>
              <a:rPr lang="nl-NL" sz="2000" b="1" dirty="0"/>
            </a:br>
            <a:r>
              <a:rPr lang="nl-NL" sz="2000" b="1" dirty="0" err="1"/>
              <a:t>Halil</a:t>
            </a:r>
            <a:r>
              <a:rPr lang="nl-NL" sz="2000" b="1" dirty="0"/>
              <a:t> Ibrahim Uslu</a:t>
            </a:r>
            <a:br>
              <a:rPr lang="nl-NL" sz="2000" b="1" dirty="0"/>
            </a:br>
            <a:r>
              <a:rPr lang="nl-NL" sz="1400" dirty="0"/>
              <a:t>AIOS huisartsgeneeskunde, 2024.</a:t>
            </a:r>
          </a:p>
        </p:txBody>
      </p:sp>
      <p:pic>
        <p:nvPicPr>
          <p:cNvPr id="12" name="Afbeelding 11"/>
          <p:cNvPicPr>
            <a:picLocks noChangeAspect="1"/>
          </p:cNvPicPr>
          <p:nvPr/>
        </p:nvPicPr>
        <p:blipFill>
          <a:blip r:embed="rId3" cstate="print"/>
          <a:stretch>
            <a:fillRect/>
          </a:stretch>
        </p:blipFill>
        <p:spPr>
          <a:xfrm>
            <a:off x="8610600" y="5770725"/>
            <a:ext cx="1222380" cy="611190"/>
          </a:xfrm>
          <a:prstGeom prst="rect">
            <a:avLst/>
          </a:prstGeom>
        </p:spPr>
      </p:pic>
      <p:sp>
        <p:nvSpPr>
          <p:cNvPr id="11" name="AutoShape 2" descr="https://vumc.nl/upload/28f7ac92-0b75-408a-b767-c0ee59318675_logo%20Amsterdam%20UMC%20sticky.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5" name="AutoShape 4" descr="https://vumc.nl/upload/28f7ac92-0b75-408a-b767-c0ee59318675_logo%20Amsterdam%20UMC%20sticky.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6" name="Afbeelding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575" y="4148394"/>
            <a:ext cx="2841763" cy="484642"/>
          </a:xfrm>
          <a:prstGeom prst="rect">
            <a:avLst/>
          </a:prstGeom>
        </p:spPr>
      </p:pic>
      <p:pic>
        <p:nvPicPr>
          <p:cNvPr id="6" name="Afbeelding 5">
            <a:extLst>
              <a:ext uri="{FF2B5EF4-FFF2-40B4-BE49-F238E27FC236}">
                <a16:creationId xmlns:a16="http://schemas.microsoft.com/office/drawing/2014/main" id="{048829DD-86FB-433D-BC17-44F64120F19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77443" y="3475779"/>
            <a:ext cx="3147059" cy="1127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35405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ep 6"/>
          <p:cNvGrpSpPr/>
          <p:nvPr/>
        </p:nvGrpSpPr>
        <p:grpSpPr>
          <a:xfrm>
            <a:off x="0" y="4774166"/>
            <a:ext cx="11088260" cy="393041"/>
            <a:chOff x="-1" y="4106223"/>
            <a:chExt cx="11088260" cy="608349"/>
          </a:xfrm>
        </p:grpSpPr>
        <p:sp>
          <p:nvSpPr>
            <p:cNvPr id="5" name="Rechthoek 4"/>
            <p:cNvSpPr/>
            <p:nvPr/>
          </p:nvSpPr>
          <p:spPr>
            <a:xfrm>
              <a:off x="-1" y="4138507"/>
              <a:ext cx="9144000" cy="576065"/>
            </a:xfrm>
            <a:prstGeom prst="rect">
              <a:avLst/>
            </a:prstGeom>
            <a:solidFill>
              <a:schemeClr val="tx2">
                <a:lumMod val="60000"/>
                <a:lumOff val="4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extBox 1"/>
            <p:cNvSpPr txBox="1"/>
            <p:nvPr/>
          </p:nvSpPr>
          <p:spPr>
            <a:xfrm>
              <a:off x="147259" y="4106223"/>
              <a:ext cx="10941000" cy="571652"/>
            </a:xfrm>
            <a:prstGeom prst="rect">
              <a:avLst/>
            </a:prstGeom>
            <a:noFill/>
          </p:spPr>
          <p:txBody>
            <a:bodyPr wrap="square" rtlCol="0">
              <a:spAutoFit/>
            </a:bodyPr>
            <a:lstStyle/>
            <a:p>
              <a:endParaRPr lang="nl-NL" b="1" dirty="0">
                <a:solidFill>
                  <a:schemeClr val="bg1">
                    <a:lumMod val="95000"/>
                  </a:schemeClr>
                </a:solidFill>
                <a:latin typeface="+mn-lt"/>
              </a:endParaRPr>
            </a:p>
          </p:txBody>
        </p:sp>
      </p:grpSp>
      <p:sp>
        <p:nvSpPr>
          <p:cNvPr id="8" name="Rechthoek 7"/>
          <p:cNvSpPr/>
          <p:nvPr/>
        </p:nvSpPr>
        <p:spPr>
          <a:xfrm>
            <a:off x="147261" y="183314"/>
            <a:ext cx="9308886" cy="707886"/>
          </a:xfrm>
          <a:prstGeom prst="rect">
            <a:avLst/>
          </a:prstGeom>
        </p:spPr>
        <p:txBody>
          <a:bodyPr wrap="square">
            <a:spAutoFit/>
          </a:bodyPr>
          <a:lstStyle/>
          <a:p>
            <a:r>
              <a:rPr lang="nl-NL" sz="2000" b="1" dirty="0"/>
              <a:t>Symptomen</a:t>
            </a:r>
          </a:p>
          <a:p>
            <a:endParaRPr lang="en-GB" sz="2000" dirty="0"/>
          </a:p>
        </p:txBody>
      </p:sp>
      <p:sp>
        <p:nvSpPr>
          <p:cNvPr id="3" name="Rechthoek 2"/>
          <p:cNvSpPr/>
          <p:nvPr/>
        </p:nvSpPr>
        <p:spPr>
          <a:xfrm>
            <a:off x="147261" y="750741"/>
            <a:ext cx="8735482" cy="4755148"/>
          </a:xfrm>
          <a:prstGeom prst="rect">
            <a:avLst/>
          </a:prstGeom>
        </p:spPr>
        <p:txBody>
          <a:bodyPr wrap="square">
            <a:spAutoFit/>
          </a:bodyPr>
          <a:lstStyle/>
          <a:p>
            <a:pPr marL="285750" indent="-285750">
              <a:spcBef>
                <a:spcPts val="600"/>
              </a:spcBef>
              <a:spcAft>
                <a:spcPts val="600"/>
              </a:spcAft>
              <a:buFont typeface="Arial" pitchFamily="34" charset="0"/>
              <a:buChar char="•"/>
            </a:pPr>
            <a:r>
              <a:rPr lang="nl-NL" dirty="0">
                <a:effectLst/>
              </a:rPr>
              <a:t>Zenuwpijn </a:t>
            </a:r>
            <a:r>
              <a:rPr lang="nl-NL" dirty="0"/>
              <a:t>zit typisch in het gebied van de beschadigde zenuw</a:t>
            </a:r>
          </a:p>
          <a:p>
            <a:pPr marL="285750" indent="-285750">
              <a:spcBef>
                <a:spcPts val="600"/>
              </a:spcBef>
              <a:spcAft>
                <a:spcPts val="600"/>
              </a:spcAft>
              <a:buFont typeface="Arial" pitchFamily="34" charset="0"/>
              <a:buChar char="•"/>
            </a:pPr>
            <a:r>
              <a:rPr lang="nl-NL" dirty="0">
                <a:effectLst/>
              </a:rPr>
              <a:t>De pijn voelt anders aan dan wondpijn</a:t>
            </a:r>
          </a:p>
          <a:p>
            <a:pPr marL="285750" indent="-285750">
              <a:spcBef>
                <a:spcPts val="600"/>
              </a:spcBef>
              <a:spcAft>
                <a:spcPts val="600"/>
              </a:spcAft>
              <a:buFont typeface="Arial" pitchFamily="34" charset="0"/>
              <a:buChar char="•"/>
            </a:pPr>
            <a:r>
              <a:rPr lang="nl-NL" dirty="0"/>
              <a:t>Huidgebied is doof en toch pijnlijk</a:t>
            </a:r>
            <a:endParaRPr lang="nl-NL" dirty="0">
              <a:effectLst/>
            </a:endParaRPr>
          </a:p>
          <a:p>
            <a:pPr marL="285750" indent="-285750">
              <a:spcBef>
                <a:spcPts val="600"/>
              </a:spcBef>
              <a:spcAft>
                <a:spcPts val="600"/>
              </a:spcAft>
              <a:buFont typeface="Arial" pitchFamily="34" charset="0"/>
              <a:buChar char="•"/>
            </a:pPr>
            <a:r>
              <a:rPr lang="nl-NL" dirty="0"/>
              <a:t>Stekend, branderig, schrijnend, jeukend </a:t>
            </a:r>
          </a:p>
          <a:p>
            <a:pPr marL="285750" indent="-285750">
              <a:spcBef>
                <a:spcPts val="600"/>
              </a:spcBef>
              <a:spcAft>
                <a:spcPts val="600"/>
              </a:spcAft>
              <a:buFont typeface="Arial" pitchFamily="34" charset="0"/>
              <a:buChar char="•"/>
            </a:pPr>
            <a:r>
              <a:rPr lang="nl-NL" dirty="0"/>
              <a:t>Gaat vaak samen met tintelingen. </a:t>
            </a:r>
          </a:p>
          <a:p>
            <a:pPr marL="285750" indent="-285750">
              <a:spcBef>
                <a:spcPts val="600"/>
              </a:spcBef>
              <a:spcAft>
                <a:spcPts val="600"/>
              </a:spcAft>
              <a:buFont typeface="Arial" pitchFamily="34" charset="0"/>
              <a:buChar char="•"/>
            </a:pPr>
            <a:r>
              <a:rPr lang="nl-NL" dirty="0" err="1"/>
              <a:t>Allodynie</a:t>
            </a:r>
            <a:r>
              <a:rPr lang="nl-NL" dirty="0"/>
              <a:t> (d.w.z. pijn ervaren na normaal niet-pijnlijke stimuli)</a:t>
            </a:r>
            <a:br>
              <a:rPr lang="nl-NL" dirty="0"/>
            </a:br>
            <a:r>
              <a:rPr lang="nl-NL" sz="1500" dirty="0"/>
              <a:t>- bijv. aanraken van de huid, uitvoeren van een bepaalde beweging, of van koude of warmte.</a:t>
            </a:r>
          </a:p>
          <a:p>
            <a:pPr marL="285750" indent="-285750">
              <a:spcBef>
                <a:spcPts val="600"/>
              </a:spcBef>
              <a:spcAft>
                <a:spcPts val="600"/>
              </a:spcAft>
              <a:buFont typeface="Arial" pitchFamily="34" charset="0"/>
              <a:buChar char="•"/>
            </a:pPr>
            <a:r>
              <a:rPr lang="nl-NL" dirty="0"/>
              <a:t>Meestal chronisch en reageert dikwijls niet of nauwelijks op de pijnstillers die bij </a:t>
            </a:r>
            <a:r>
              <a:rPr lang="nl-NL" dirty="0" err="1"/>
              <a:t>nociceptieve</a:t>
            </a:r>
            <a:r>
              <a:rPr lang="nl-NL" dirty="0"/>
              <a:t> pijn toegepast worden.</a:t>
            </a:r>
          </a:p>
          <a:p>
            <a:pPr marL="285750" indent="-285750">
              <a:spcBef>
                <a:spcPts val="600"/>
              </a:spcBef>
              <a:spcAft>
                <a:spcPts val="600"/>
              </a:spcAft>
              <a:buFont typeface="Arial" pitchFamily="34" charset="0"/>
              <a:buChar char="•"/>
            </a:pPr>
            <a:endParaRPr lang="nl-NL" dirty="0"/>
          </a:p>
          <a:p>
            <a:pPr marL="285750" indent="-285750">
              <a:spcBef>
                <a:spcPts val="600"/>
              </a:spcBef>
              <a:spcAft>
                <a:spcPts val="600"/>
              </a:spcAft>
              <a:buFont typeface="Arial" pitchFamily="34" charset="0"/>
              <a:buChar char="•"/>
            </a:pPr>
            <a:endParaRPr lang="nl-NL" dirty="0"/>
          </a:p>
          <a:p>
            <a:pPr marL="285750" indent="-285750">
              <a:spcBef>
                <a:spcPts val="600"/>
              </a:spcBef>
              <a:spcAft>
                <a:spcPts val="600"/>
              </a:spcAft>
              <a:buFont typeface="Arial" pitchFamily="34" charset="0"/>
              <a:buChar char="•"/>
            </a:pPr>
            <a:endParaRPr lang="nl-NL" dirty="0"/>
          </a:p>
        </p:txBody>
      </p:sp>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2880" y="4585636"/>
            <a:ext cx="2455543" cy="418775"/>
          </a:xfrm>
          <a:prstGeom prst="rect">
            <a:avLst/>
          </a:prstGeom>
        </p:spPr>
      </p:pic>
    </p:spTree>
    <p:extLst>
      <p:ext uri="{BB962C8B-B14F-4D97-AF65-F5344CB8AC3E}">
        <p14:creationId xmlns:p14="http://schemas.microsoft.com/office/powerpoint/2010/main" val="3815796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ep 6"/>
          <p:cNvGrpSpPr/>
          <p:nvPr/>
        </p:nvGrpSpPr>
        <p:grpSpPr>
          <a:xfrm>
            <a:off x="0" y="4774166"/>
            <a:ext cx="11088260" cy="393041"/>
            <a:chOff x="-1" y="4106223"/>
            <a:chExt cx="11088260" cy="608349"/>
          </a:xfrm>
        </p:grpSpPr>
        <p:sp>
          <p:nvSpPr>
            <p:cNvPr id="5" name="Rechthoek 4"/>
            <p:cNvSpPr/>
            <p:nvPr/>
          </p:nvSpPr>
          <p:spPr>
            <a:xfrm>
              <a:off x="-1" y="4138507"/>
              <a:ext cx="9144000" cy="576065"/>
            </a:xfrm>
            <a:prstGeom prst="rect">
              <a:avLst/>
            </a:prstGeom>
            <a:solidFill>
              <a:schemeClr val="tx2">
                <a:lumMod val="60000"/>
                <a:lumOff val="4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extBox 1"/>
            <p:cNvSpPr txBox="1"/>
            <p:nvPr/>
          </p:nvSpPr>
          <p:spPr>
            <a:xfrm>
              <a:off x="147259" y="4106223"/>
              <a:ext cx="10941000" cy="571652"/>
            </a:xfrm>
            <a:prstGeom prst="rect">
              <a:avLst/>
            </a:prstGeom>
            <a:noFill/>
          </p:spPr>
          <p:txBody>
            <a:bodyPr wrap="square" rtlCol="0">
              <a:spAutoFit/>
            </a:bodyPr>
            <a:lstStyle/>
            <a:p>
              <a:endParaRPr lang="nl-NL" b="1" dirty="0">
                <a:solidFill>
                  <a:schemeClr val="bg1">
                    <a:lumMod val="95000"/>
                  </a:schemeClr>
                </a:solidFill>
                <a:latin typeface="+mn-lt"/>
              </a:endParaRPr>
            </a:p>
          </p:txBody>
        </p:sp>
      </p:grpSp>
      <p:sp>
        <p:nvSpPr>
          <p:cNvPr id="8" name="Rechthoek 7"/>
          <p:cNvSpPr/>
          <p:nvPr/>
        </p:nvSpPr>
        <p:spPr>
          <a:xfrm>
            <a:off x="147261" y="183314"/>
            <a:ext cx="9308886" cy="707886"/>
          </a:xfrm>
          <a:prstGeom prst="rect">
            <a:avLst/>
          </a:prstGeom>
        </p:spPr>
        <p:txBody>
          <a:bodyPr wrap="square">
            <a:spAutoFit/>
          </a:bodyPr>
          <a:lstStyle/>
          <a:p>
            <a:r>
              <a:rPr lang="nl-NL" sz="2000" b="1" dirty="0"/>
              <a:t>Symptomen: </a:t>
            </a:r>
            <a:r>
              <a:rPr lang="nl-NL" sz="2000" dirty="0"/>
              <a:t>medische termen</a:t>
            </a:r>
          </a:p>
          <a:p>
            <a:endParaRPr lang="en-GB" sz="2000" dirty="0"/>
          </a:p>
        </p:txBody>
      </p:sp>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2880" y="4585636"/>
            <a:ext cx="2455543" cy="418775"/>
          </a:xfrm>
          <a:prstGeom prst="rect">
            <a:avLst/>
          </a:prstGeom>
        </p:spPr>
      </p:pic>
      <p:pic>
        <p:nvPicPr>
          <p:cNvPr id="4" name="Afbeelding 3">
            <a:extLst>
              <a:ext uri="{FF2B5EF4-FFF2-40B4-BE49-F238E27FC236}">
                <a16:creationId xmlns:a16="http://schemas.microsoft.com/office/drawing/2014/main" id="{AF10964A-9458-2D20-7D9E-3F53A543275B}"/>
              </a:ext>
            </a:extLst>
          </p:cNvPr>
          <p:cNvPicPr>
            <a:picLocks noChangeAspect="1"/>
          </p:cNvPicPr>
          <p:nvPr/>
        </p:nvPicPr>
        <p:blipFill>
          <a:blip r:embed="rId4"/>
          <a:stretch>
            <a:fillRect/>
          </a:stretch>
        </p:blipFill>
        <p:spPr>
          <a:xfrm>
            <a:off x="493947" y="703561"/>
            <a:ext cx="5731510" cy="4069715"/>
          </a:xfrm>
          <a:prstGeom prst="rect">
            <a:avLst/>
          </a:prstGeom>
        </p:spPr>
      </p:pic>
    </p:spTree>
    <p:extLst>
      <p:ext uri="{BB962C8B-B14F-4D97-AF65-F5344CB8AC3E}">
        <p14:creationId xmlns:p14="http://schemas.microsoft.com/office/powerpoint/2010/main" val="3907398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ep 6"/>
          <p:cNvGrpSpPr/>
          <p:nvPr/>
        </p:nvGrpSpPr>
        <p:grpSpPr>
          <a:xfrm>
            <a:off x="0" y="4774166"/>
            <a:ext cx="11088260" cy="393041"/>
            <a:chOff x="-1" y="4106223"/>
            <a:chExt cx="11088260" cy="608349"/>
          </a:xfrm>
        </p:grpSpPr>
        <p:sp>
          <p:nvSpPr>
            <p:cNvPr id="5" name="Rechthoek 4"/>
            <p:cNvSpPr/>
            <p:nvPr/>
          </p:nvSpPr>
          <p:spPr>
            <a:xfrm>
              <a:off x="-1" y="4138507"/>
              <a:ext cx="9144000" cy="576065"/>
            </a:xfrm>
            <a:prstGeom prst="rect">
              <a:avLst/>
            </a:prstGeom>
            <a:solidFill>
              <a:schemeClr val="tx2">
                <a:lumMod val="60000"/>
                <a:lumOff val="4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extBox 1"/>
            <p:cNvSpPr txBox="1"/>
            <p:nvPr/>
          </p:nvSpPr>
          <p:spPr>
            <a:xfrm>
              <a:off x="147259" y="4106223"/>
              <a:ext cx="10941000" cy="571652"/>
            </a:xfrm>
            <a:prstGeom prst="rect">
              <a:avLst/>
            </a:prstGeom>
            <a:noFill/>
          </p:spPr>
          <p:txBody>
            <a:bodyPr wrap="square" rtlCol="0">
              <a:spAutoFit/>
            </a:bodyPr>
            <a:lstStyle/>
            <a:p>
              <a:endParaRPr lang="nl-NL" b="1" dirty="0">
                <a:solidFill>
                  <a:schemeClr val="bg1">
                    <a:lumMod val="95000"/>
                  </a:schemeClr>
                </a:solidFill>
                <a:latin typeface="+mn-lt"/>
              </a:endParaRPr>
            </a:p>
          </p:txBody>
        </p:sp>
      </p:grpSp>
      <p:sp>
        <p:nvSpPr>
          <p:cNvPr id="8" name="Rechthoek 7"/>
          <p:cNvSpPr/>
          <p:nvPr/>
        </p:nvSpPr>
        <p:spPr>
          <a:xfrm>
            <a:off x="147261" y="183314"/>
            <a:ext cx="9308886" cy="707886"/>
          </a:xfrm>
          <a:prstGeom prst="rect">
            <a:avLst/>
          </a:prstGeom>
        </p:spPr>
        <p:txBody>
          <a:bodyPr wrap="square">
            <a:spAutoFit/>
          </a:bodyPr>
          <a:lstStyle/>
          <a:p>
            <a:r>
              <a:rPr lang="nl-NL" sz="2000" b="1" dirty="0"/>
              <a:t>Diagnostiek in de huisartsgeneeskunde</a:t>
            </a:r>
          </a:p>
          <a:p>
            <a:endParaRPr lang="en-GB" sz="2000" dirty="0"/>
          </a:p>
        </p:txBody>
      </p:sp>
      <p:sp>
        <p:nvSpPr>
          <p:cNvPr id="3" name="Rechthoek 2"/>
          <p:cNvSpPr/>
          <p:nvPr/>
        </p:nvSpPr>
        <p:spPr>
          <a:xfrm>
            <a:off x="147261" y="750741"/>
            <a:ext cx="8119410" cy="1754326"/>
          </a:xfrm>
          <a:prstGeom prst="rect">
            <a:avLst/>
          </a:prstGeom>
        </p:spPr>
        <p:txBody>
          <a:bodyPr wrap="square">
            <a:spAutoFit/>
          </a:bodyPr>
          <a:lstStyle/>
          <a:p>
            <a:endParaRPr lang="nl-NL" dirty="0"/>
          </a:p>
          <a:p>
            <a:endParaRPr lang="nl-NL" dirty="0"/>
          </a:p>
          <a:p>
            <a:endParaRPr lang="nl-NL" dirty="0"/>
          </a:p>
          <a:p>
            <a:endParaRPr lang="nl-NL" dirty="0"/>
          </a:p>
          <a:p>
            <a:endParaRPr lang="nl-NL" dirty="0"/>
          </a:p>
          <a:p>
            <a:pPr algn="ctr"/>
            <a:r>
              <a:rPr lang="nl-NL" b="1" dirty="0"/>
              <a:t>   Anamnese en lichamelijk onderzoek</a:t>
            </a:r>
          </a:p>
        </p:txBody>
      </p:sp>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2880" y="4585636"/>
            <a:ext cx="2455543" cy="418775"/>
          </a:xfrm>
          <a:prstGeom prst="rect">
            <a:avLst/>
          </a:prstGeom>
        </p:spPr>
      </p:pic>
    </p:spTree>
    <p:extLst>
      <p:ext uri="{BB962C8B-B14F-4D97-AF65-F5344CB8AC3E}">
        <p14:creationId xmlns:p14="http://schemas.microsoft.com/office/powerpoint/2010/main" val="821503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ep 6"/>
          <p:cNvGrpSpPr/>
          <p:nvPr/>
        </p:nvGrpSpPr>
        <p:grpSpPr>
          <a:xfrm>
            <a:off x="0" y="4774166"/>
            <a:ext cx="11088260" cy="393041"/>
            <a:chOff x="-1" y="4106223"/>
            <a:chExt cx="11088260" cy="608349"/>
          </a:xfrm>
        </p:grpSpPr>
        <p:sp>
          <p:nvSpPr>
            <p:cNvPr id="5" name="Rechthoek 4"/>
            <p:cNvSpPr/>
            <p:nvPr/>
          </p:nvSpPr>
          <p:spPr>
            <a:xfrm>
              <a:off x="-1" y="4138507"/>
              <a:ext cx="9144000" cy="576065"/>
            </a:xfrm>
            <a:prstGeom prst="rect">
              <a:avLst/>
            </a:prstGeom>
            <a:solidFill>
              <a:schemeClr val="tx2">
                <a:lumMod val="60000"/>
                <a:lumOff val="4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extBox 1"/>
            <p:cNvSpPr txBox="1"/>
            <p:nvPr/>
          </p:nvSpPr>
          <p:spPr>
            <a:xfrm>
              <a:off x="147259" y="4106223"/>
              <a:ext cx="10941000" cy="571652"/>
            </a:xfrm>
            <a:prstGeom prst="rect">
              <a:avLst/>
            </a:prstGeom>
            <a:noFill/>
          </p:spPr>
          <p:txBody>
            <a:bodyPr wrap="square" rtlCol="0">
              <a:spAutoFit/>
            </a:bodyPr>
            <a:lstStyle/>
            <a:p>
              <a:endParaRPr lang="nl-NL" b="1" dirty="0">
                <a:solidFill>
                  <a:schemeClr val="bg1">
                    <a:lumMod val="95000"/>
                  </a:schemeClr>
                </a:solidFill>
                <a:latin typeface="+mn-lt"/>
              </a:endParaRPr>
            </a:p>
          </p:txBody>
        </p:sp>
      </p:grpSp>
      <p:sp>
        <p:nvSpPr>
          <p:cNvPr id="8" name="Rechthoek 7"/>
          <p:cNvSpPr/>
          <p:nvPr/>
        </p:nvSpPr>
        <p:spPr>
          <a:xfrm>
            <a:off x="147261" y="183314"/>
            <a:ext cx="9308886" cy="707886"/>
          </a:xfrm>
          <a:prstGeom prst="rect">
            <a:avLst/>
          </a:prstGeom>
        </p:spPr>
        <p:txBody>
          <a:bodyPr wrap="square">
            <a:spAutoFit/>
          </a:bodyPr>
          <a:lstStyle/>
          <a:p>
            <a:r>
              <a:rPr lang="nl-NL" sz="2000" b="1" dirty="0"/>
              <a:t>Diagnostiek in de huisartsgeneeskunde</a:t>
            </a:r>
          </a:p>
          <a:p>
            <a:endParaRPr lang="en-GB" sz="2000" dirty="0"/>
          </a:p>
        </p:txBody>
      </p:sp>
      <p:sp>
        <p:nvSpPr>
          <p:cNvPr id="3" name="Rechthoek 2"/>
          <p:cNvSpPr/>
          <p:nvPr/>
        </p:nvSpPr>
        <p:spPr>
          <a:xfrm>
            <a:off x="147261" y="750741"/>
            <a:ext cx="8849478" cy="4123308"/>
          </a:xfrm>
          <a:prstGeom prst="rect">
            <a:avLst/>
          </a:prstGeom>
        </p:spPr>
        <p:txBody>
          <a:bodyPr wrap="square">
            <a:spAutoFit/>
          </a:bodyPr>
          <a:lstStyle/>
          <a:p>
            <a:r>
              <a:rPr lang="nl-NL" dirty="0">
                <a:solidFill>
                  <a:srgbClr val="C00000"/>
                </a:solidFill>
              </a:rPr>
              <a:t>Anamnese</a:t>
            </a:r>
            <a:br>
              <a:rPr lang="nl-NL" dirty="0"/>
            </a:br>
            <a:endParaRPr lang="nl-NL" dirty="0"/>
          </a:p>
          <a:p>
            <a:pPr marL="342900" lvl="0" indent="-342900">
              <a:lnSpc>
                <a:spcPct val="115000"/>
              </a:lnSpc>
              <a:spcAft>
                <a:spcPts val="0"/>
              </a:spcAft>
              <a:buSzPts val="1000"/>
              <a:buFont typeface="Symbol" panose="05050102010706020507" pitchFamily="18" charset="2"/>
              <a:buChar cha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Aard, locatie, uitstraling</a:t>
            </a:r>
            <a:r>
              <a:rPr lang="nl-NL" dirty="0">
                <a:latin typeface="Calibri" panose="020F0502020204030204" pitchFamily="34" charset="0"/>
                <a:cs typeface="Times New Roman" panose="02020603050405020304" pitchFamily="18" charset="0"/>
              </a:rPr>
              <a:t>, </a:t>
            </a:r>
            <a:r>
              <a:rPr lang="nl-NL" sz="1800" dirty="0">
                <a:effectLst/>
                <a:latin typeface="Calibri" panose="020F0502020204030204" pitchFamily="34" charset="0"/>
                <a:ea typeface="Calibri" panose="020F0502020204030204" pitchFamily="34" charset="0"/>
                <a:cs typeface="Times New Roman" panose="02020603050405020304" pitchFamily="18" charset="0"/>
              </a:rPr>
              <a:t>duur en </a:t>
            </a:r>
            <a:r>
              <a:rPr lang="nl-NL" dirty="0">
                <a:latin typeface="Calibri" panose="020F0502020204030204" pitchFamily="34" charset="0"/>
                <a:cs typeface="Times New Roman" panose="02020603050405020304" pitchFamily="18" charset="0"/>
              </a:rPr>
              <a:t>beloop, bijkomende klachten </a:t>
            </a:r>
          </a:p>
          <a:p>
            <a:pPr marL="342900" indent="-342900">
              <a:lnSpc>
                <a:spcPct val="115000"/>
              </a:lnSpc>
              <a:spcAft>
                <a:spcPts val="0"/>
              </a:spcAft>
              <a:buSzPts val="1000"/>
              <a:buFont typeface="Symbol" panose="05050102010706020507" pitchFamily="18" charset="2"/>
              <a:buChar char=""/>
              <a:tabLst>
                <a:tab pos="457200" algn="l"/>
              </a:tabLst>
            </a:pPr>
            <a:r>
              <a:rPr lang="nl-NL" dirty="0">
                <a:latin typeface="Calibri" panose="020F0502020204030204" pitchFamily="34" charset="0"/>
                <a:cs typeface="Times New Roman" panose="02020603050405020304" pitchFamily="18" charset="0"/>
              </a:rPr>
              <a:t>Ontstaan, </a:t>
            </a:r>
            <a:r>
              <a:rPr lang="nl-NL" sz="1800" dirty="0">
                <a:effectLst/>
                <a:latin typeface="Calibri" panose="020F0502020204030204" pitchFamily="34" charset="0"/>
                <a:ea typeface="Calibri" panose="020F0502020204030204" pitchFamily="34" charset="0"/>
                <a:cs typeface="Times New Roman" panose="02020603050405020304" pitchFamily="18" charset="0"/>
              </a:rPr>
              <a:t>mogelijke oorzaken</a:t>
            </a:r>
            <a:endParaRPr lang="nl-NL"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spcAft>
                <a:spcPts val="0"/>
              </a:spcAft>
              <a:buSzPts val="1000"/>
              <a:buFont typeface="Symbol" panose="05050102010706020507" pitchFamily="18" charset="2"/>
              <a:buChar cha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factoren die de pijn verlichten of verergeren</a:t>
            </a:r>
            <a:br>
              <a:rPr lang="nl-NL" sz="1800" dirty="0">
                <a:effectLst/>
                <a:latin typeface="Calibri" panose="020F0502020204030204" pitchFamily="34" charset="0"/>
                <a:ea typeface="Calibri" panose="020F0502020204030204" pitchFamily="34" charset="0"/>
                <a:cs typeface="Times New Roman" panose="02020603050405020304" pitchFamily="18" charset="0"/>
              </a:rPr>
            </a:b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spcAft>
                <a:spcPts val="0"/>
              </a:spcAft>
              <a:buSzPts val="1000"/>
              <a:buFont typeface="Symbol" panose="05050102010706020507" pitchFamily="18" charset="2"/>
              <a:buChar cha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VAS-score: 0 tot 10</a:t>
            </a:r>
          </a:p>
          <a:p>
            <a:pPr marL="342900" lvl="0" indent="-342900">
              <a:lnSpc>
                <a:spcPct val="115000"/>
              </a:lnSpc>
              <a:spcAft>
                <a:spcPts val="0"/>
              </a:spcAft>
              <a:buSzPts val="1000"/>
              <a:buFont typeface="Symbol" panose="05050102010706020507" pitchFamily="18" charset="2"/>
              <a:buChar char=""/>
              <a:tabLst>
                <a:tab pos="457200" algn="l"/>
              </a:tabLst>
            </a:pPr>
            <a:r>
              <a:rPr lang="nl-NL" dirty="0">
                <a:latin typeface="Calibri" panose="020F0502020204030204" pitchFamily="34" charset="0"/>
                <a:ea typeface="Calibri" panose="020F0502020204030204" pitchFamily="34" charset="0"/>
                <a:cs typeface="Times New Roman" panose="02020603050405020304" pitchFamily="18" charset="0"/>
              </a:rPr>
              <a:t>I</a:t>
            </a:r>
            <a:r>
              <a:rPr lang="nl-NL" sz="1800" dirty="0">
                <a:effectLst/>
                <a:latin typeface="Calibri" panose="020F0502020204030204" pitchFamily="34" charset="0"/>
                <a:ea typeface="Calibri" panose="020F0502020204030204" pitchFamily="34" charset="0"/>
                <a:cs typeface="Times New Roman" panose="02020603050405020304" pitchFamily="18" charset="0"/>
              </a:rPr>
              <a:t>nvloed op dagelijkse fysieke activiteiten, psychisch en sociaal functioneren, werk</a:t>
            </a:r>
            <a:br>
              <a:rPr lang="nl-NL" sz="1800" dirty="0">
                <a:effectLst/>
                <a:latin typeface="Calibri" panose="020F0502020204030204" pitchFamily="34" charset="0"/>
                <a:ea typeface="Calibri" panose="020F0502020204030204" pitchFamily="34" charset="0"/>
                <a:cs typeface="Times New Roman" panose="02020603050405020304" pitchFamily="18" charset="0"/>
              </a:rPr>
            </a:b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SzPts val="1000"/>
              <a:buFont typeface="Symbol" panose="05050102010706020507" pitchFamily="18" charset="2"/>
              <a:buChar cha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Zelfzorg (dosering en duur van medicatie) en andere behandeling </a:t>
            </a:r>
            <a:br>
              <a:rPr lang="nl-NL" sz="1800" dirty="0">
                <a:effectLst/>
                <a:latin typeface="Calibri" panose="020F0502020204030204" pitchFamily="34" charset="0"/>
                <a:ea typeface="Calibri" panose="020F0502020204030204" pitchFamily="34" charset="0"/>
                <a:cs typeface="Times New Roman" panose="02020603050405020304" pitchFamily="18" charset="0"/>
              </a:rPr>
            </a:b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SzPts val="1000"/>
              <a:buFont typeface="Symbol" panose="05050102010706020507" pitchFamily="18" charset="2"/>
              <a:buChar char=""/>
              <a:tabLst>
                <a:tab pos="457200" algn="l"/>
              </a:tabLst>
            </a:pPr>
            <a:r>
              <a:rPr lang="nl-NL" dirty="0">
                <a:latin typeface="Calibri" panose="020F0502020204030204" pitchFamily="34" charset="0"/>
                <a:ea typeface="Calibri" panose="020F0502020204030204" pitchFamily="34" charset="0"/>
                <a:cs typeface="Times New Roman" panose="02020603050405020304" pitchFamily="18" charset="0"/>
              </a:rPr>
              <a:t>Z</a:t>
            </a:r>
            <a:r>
              <a:rPr lang="nl-NL" sz="1800" dirty="0">
                <a:effectLst/>
                <a:latin typeface="Calibri" panose="020F0502020204030204" pitchFamily="34" charset="0"/>
                <a:ea typeface="Calibri" panose="020F0502020204030204" pitchFamily="34" charset="0"/>
                <a:cs typeface="Times New Roman" panose="02020603050405020304" pitchFamily="18" charset="0"/>
              </a:rPr>
              <a:t>orgen, ongerustheid, specifieke vragen en verwachtingen van de patiënt</a:t>
            </a:r>
          </a:p>
          <a:p>
            <a:pPr marL="342900" lvl="0" indent="-342900">
              <a:lnSpc>
                <a:spcPct val="115000"/>
              </a:lnSpc>
              <a:spcAft>
                <a:spcPts val="0"/>
              </a:spcAft>
              <a:buSzPts val="1000"/>
              <a:buFont typeface="Symbol" panose="05050102010706020507" pitchFamily="18" charset="2"/>
              <a:buChar char=""/>
              <a:tabLst>
                <a:tab pos="457200" algn="l"/>
              </a:tabLst>
            </a:pPr>
            <a:endParaRPr lang="nl-NL" b="1" dirty="0"/>
          </a:p>
        </p:txBody>
      </p:sp>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2880" y="4585636"/>
            <a:ext cx="2455543" cy="418775"/>
          </a:xfrm>
          <a:prstGeom prst="rect">
            <a:avLst/>
          </a:prstGeom>
        </p:spPr>
      </p:pic>
    </p:spTree>
    <p:extLst>
      <p:ext uri="{BB962C8B-B14F-4D97-AF65-F5344CB8AC3E}">
        <p14:creationId xmlns:p14="http://schemas.microsoft.com/office/powerpoint/2010/main" val="2787875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ep 6"/>
          <p:cNvGrpSpPr/>
          <p:nvPr/>
        </p:nvGrpSpPr>
        <p:grpSpPr>
          <a:xfrm>
            <a:off x="0" y="4774166"/>
            <a:ext cx="11088260" cy="393041"/>
            <a:chOff x="-1" y="4106223"/>
            <a:chExt cx="11088260" cy="608349"/>
          </a:xfrm>
        </p:grpSpPr>
        <p:sp>
          <p:nvSpPr>
            <p:cNvPr id="5" name="Rechthoek 4"/>
            <p:cNvSpPr/>
            <p:nvPr/>
          </p:nvSpPr>
          <p:spPr>
            <a:xfrm>
              <a:off x="-1" y="4138507"/>
              <a:ext cx="9144000" cy="576065"/>
            </a:xfrm>
            <a:prstGeom prst="rect">
              <a:avLst/>
            </a:prstGeom>
            <a:solidFill>
              <a:schemeClr val="tx2">
                <a:lumMod val="60000"/>
                <a:lumOff val="4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extBox 1"/>
            <p:cNvSpPr txBox="1"/>
            <p:nvPr/>
          </p:nvSpPr>
          <p:spPr>
            <a:xfrm>
              <a:off x="147259" y="4106223"/>
              <a:ext cx="10941000" cy="571652"/>
            </a:xfrm>
            <a:prstGeom prst="rect">
              <a:avLst/>
            </a:prstGeom>
            <a:noFill/>
          </p:spPr>
          <p:txBody>
            <a:bodyPr wrap="square" rtlCol="0">
              <a:spAutoFit/>
            </a:bodyPr>
            <a:lstStyle/>
            <a:p>
              <a:endParaRPr lang="nl-NL" b="1" dirty="0">
                <a:solidFill>
                  <a:schemeClr val="bg1">
                    <a:lumMod val="95000"/>
                  </a:schemeClr>
                </a:solidFill>
                <a:latin typeface="+mn-lt"/>
              </a:endParaRPr>
            </a:p>
          </p:txBody>
        </p:sp>
      </p:grpSp>
      <p:sp>
        <p:nvSpPr>
          <p:cNvPr id="8" name="Rechthoek 7"/>
          <p:cNvSpPr/>
          <p:nvPr/>
        </p:nvSpPr>
        <p:spPr>
          <a:xfrm>
            <a:off x="147261" y="183314"/>
            <a:ext cx="9308886" cy="707886"/>
          </a:xfrm>
          <a:prstGeom prst="rect">
            <a:avLst/>
          </a:prstGeom>
        </p:spPr>
        <p:txBody>
          <a:bodyPr wrap="square">
            <a:spAutoFit/>
          </a:bodyPr>
          <a:lstStyle/>
          <a:p>
            <a:r>
              <a:rPr lang="nl-NL" sz="2000" b="1" dirty="0"/>
              <a:t>Diagnostiek in de huisartsgeneeskunde</a:t>
            </a:r>
          </a:p>
          <a:p>
            <a:endParaRPr lang="en-GB" sz="2000" dirty="0"/>
          </a:p>
        </p:txBody>
      </p:sp>
      <p:sp>
        <p:nvSpPr>
          <p:cNvPr id="3" name="Rechthoek 2"/>
          <p:cNvSpPr/>
          <p:nvPr/>
        </p:nvSpPr>
        <p:spPr>
          <a:xfrm>
            <a:off x="147261" y="750741"/>
            <a:ext cx="8849478" cy="937821"/>
          </a:xfrm>
          <a:prstGeom prst="rect">
            <a:avLst/>
          </a:prstGeom>
        </p:spPr>
        <p:txBody>
          <a:bodyPr wrap="square">
            <a:spAutoFit/>
          </a:bodyPr>
          <a:lstStyle/>
          <a:p>
            <a:r>
              <a:rPr lang="nl-NL" dirty="0"/>
              <a:t>Pijnschalen</a:t>
            </a:r>
            <a:br>
              <a:rPr lang="nl-NL" dirty="0"/>
            </a:br>
            <a:endParaRPr lang="nl-NL" dirty="0"/>
          </a:p>
          <a:p>
            <a:pPr marL="342900" lvl="0" indent="-342900">
              <a:lnSpc>
                <a:spcPct val="115000"/>
              </a:lnSpc>
              <a:spcAft>
                <a:spcPts val="0"/>
              </a:spcAft>
              <a:buSzPts val="1000"/>
              <a:buFont typeface="Symbol" panose="05050102010706020507" pitchFamily="18" charset="2"/>
              <a:buChar char=""/>
              <a:tabLst>
                <a:tab pos="457200" algn="l"/>
              </a:tabLst>
            </a:pPr>
            <a:endParaRPr lang="nl-NL" b="1" dirty="0"/>
          </a:p>
        </p:txBody>
      </p:sp>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2880" y="4585636"/>
            <a:ext cx="2455543" cy="418775"/>
          </a:xfrm>
          <a:prstGeom prst="rect">
            <a:avLst/>
          </a:prstGeom>
        </p:spPr>
      </p:pic>
      <p:pic>
        <p:nvPicPr>
          <p:cNvPr id="4" name="Afbeelding 3">
            <a:extLst>
              <a:ext uri="{FF2B5EF4-FFF2-40B4-BE49-F238E27FC236}">
                <a16:creationId xmlns:a16="http://schemas.microsoft.com/office/drawing/2014/main" id="{673CCA04-7614-090E-A54A-D99C11F879D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24166" y="1095072"/>
            <a:ext cx="4999306" cy="3496080"/>
          </a:xfrm>
          <a:prstGeom prst="rect">
            <a:avLst/>
          </a:prstGeom>
          <a:noFill/>
          <a:ln>
            <a:noFill/>
          </a:ln>
        </p:spPr>
      </p:pic>
    </p:spTree>
    <p:extLst>
      <p:ext uri="{BB962C8B-B14F-4D97-AF65-F5344CB8AC3E}">
        <p14:creationId xmlns:p14="http://schemas.microsoft.com/office/powerpoint/2010/main" val="3568307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ep 6"/>
          <p:cNvGrpSpPr/>
          <p:nvPr/>
        </p:nvGrpSpPr>
        <p:grpSpPr>
          <a:xfrm>
            <a:off x="0" y="4774166"/>
            <a:ext cx="11088260" cy="393041"/>
            <a:chOff x="-1" y="4106223"/>
            <a:chExt cx="11088260" cy="608349"/>
          </a:xfrm>
        </p:grpSpPr>
        <p:sp>
          <p:nvSpPr>
            <p:cNvPr id="5" name="Rechthoek 4"/>
            <p:cNvSpPr/>
            <p:nvPr/>
          </p:nvSpPr>
          <p:spPr>
            <a:xfrm>
              <a:off x="-1" y="4138507"/>
              <a:ext cx="9144000" cy="576065"/>
            </a:xfrm>
            <a:prstGeom prst="rect">
              <a:avLst/>
            </a:prstGeom>
            <a:solidFill>
              <a:schemeClr val="tx2">
                <a:lumMod val="60000"/>
                <a:lumOff val="4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extBox 1"/>
            <p:cNvSpPr txBox="1"/>
            <p:nvPr/>
          </p:nvSpPr>
          <p:spPr>
            <a:xfrm>
              <a:off x="147259" y="4106223"/>
              <a:ext cx="10941000" cy="571652"/>
            </a:xfrm>
            <a:prstGeom prst="rect">
              <a:avLst/>
            </a:prstGeom>
            <a:noFill/>
          </p:spPr>
          <p:txBody>
            <a:bodyPr wrap="square" rtlCol="0">
              <a:spAutoFit/>
            </a:bodyPr>
            <a:lstStyle/>
            <a:p>
              <a:endParaRPr lang="nl-NL" b="1" dirty="0">
                <a:solidFill>
                  <a:schemeClr val="bg1">
                    <a:lumMod val="95000"/>
                  </a:schemeClr>
                </a:solidFill>
                <a:latin typeface="+mn-lt"/>
              </a:endParaRPr>
            </a:p>
          </p:txBody>
        </p:sp>
      </p:grpSp>
      <p:sp>
        <p:nvSpPr>
          <p:cNvPr id="8" name="Rechthoek 7"/>
          <p:cNvSpPr/>
          <p:nvPr/>
        </p:nvSpPr>
        <p:spPr>
          <a:xfrm>
            <a:off x="147261" y="183314"/>
            <a:ext cx="9308886" cy="707886"/>
          </a:xfrm>
          <a:prstGeom prst="rect">
            <a:avLst/>
          </a:prstGeom>
        </p:spPr>
        <p:txBody>
          <a:bodyPr wrap="square">
            <a:spAutoFit/>
          </a:bodyPr>
          <a:lstStyle/>
          <a:p>
            <a:r>
              <a:rPr lang="nl-NL" sz="2000" b="1" dirty="0"/>
              <a:t>Diagnostiek in de huisartsgeneeskunde</a:t>
            </a:r>
          </a:p>
          <a:p>
            <a:endParaRPr lang="en-GB" sz="2000" dirty="0"/>
          </a:p>
        </p:txBody>
      </p:sp>
      <p:sp>
        <p:nvSpPr>
          <p:cNvPr id="3" name="Rechthoek 2"/>
          <p:cNvSpPr/>
          <p:nvPr/>
        </p:nvSpPr>
        <p:spPr>
          <a:xfrm>
            <a:off x="147261" y="750741"/>
            <a:ext cx="8849478" cy="2784480"/>
          </a:xfrm>
          <a:prstGeom prst="rect">
            <a:avLst/>
          </a:prstGeom>
        </p:spPr>
        <p:txBody>
          <a:bodyPr wrap="square">
            <a:spAutoFit/>
          </a:bodyPr>
          <a:lstStyle/>
          <a:p>
            <a:r>
              <a:rPr lang="nl-NL" dirty="0"/>
              <a:t>DN4-screeningsvragenlijst</a:t>
            </a:r>
          </a:p>
          <a:p>
            <a:endParaRPr lang="nl-NL" dirty="0"/>
          </a:p>
          <a:p>
            <a:pPr marL="285750" indent="-285750">
              <a:spcBef>
                <a:spcPts val="600"/>
              </a:spcBef>
              <a:spcAft>
                <a:spcPts val="600"/>
              </a:spcAft>
              <a:buFont typeface="Arial" panose="020B0604020202020204" pitchFamily="34" charset="0"/>
              <a:buChar char="•"/>
            </a:pPr>
            <a:r>
              <a:rPr lang="nl-NL" dirty="0">
                <a:latin typeface="Arial" panose="020B0604020202020204" pitchFamily="34" charset="0"/>
                <a:cs typeface="Arial" panose="020B0604020202020204" pitchFamily="34" charset="0"/>
              </a:rPr>
              <a:t>Deze bestaat uit </a:t>
            </a:r>
            <a:r>
              <a:rPr lang="nl-NL" dirty="0" err="1">
                <a:latin typeface="Arial" panose="020B0604020202020204" pitchFamily="34" charset="0"/>
                <a:cs typeface="Arial" panose="020B0604020202020204" pitchFamily="34" charset="0"/>
              </a:rPr>
              <a:t>uit</a:t>
            </a:r>
            <a:r>
              <a:rPr lang="nl-NL" dirty="0">
                <a:latin typeface="Arial" panose="020B0604020202020204" pitchFamily="34" charset="0"/>
                <a:cs typeface="Arial" panose="020B0604020202020204" pitchFamily="34" charset="0"/>
              </a:rPr>
              <a:t> 4 vragen en 10 items die met ‘ja’ of ‘nee’ beantwoord worden</a:t>
            </a:r>
          </a:p>
          <a:p>
            <a:pPr marL="285750" indent="-285750">
              <a:spcBef>
                <a:spcPts val="600"/>
              </a:spcBef>
              <a:spcAft>
                <a:spcPts val="600"/>
              </a:spcAft>
              <a:buFont typeface="Arial" panose="020B0604020202020204" pitchFamily="34" charset="0"/>
              <a:buChar char="•"/>
            </a:pPr>
            <a:r>
              <a:rPr lang="nl-NL" dirty="0">
                <a:effectLst/>
                <a:latin typeface="Arial" panose="020B0604020202020204" pitchFamily="34" charset="0"/>
                <a:ea typeface="Calibri" panose="020F0502020204030204" pitchFamily="34" charset="0"/>
                <a:cs typeface="Arial" panose="020B0604020202020204" pitchFamily="34" charset="0"/>
              </a:rPr>
              <a:t>Bij ≥ 4 positieve antwoorden is (een bijdrage van) </a:t>
            </a:r>
            <a:r>
              <a:rPr lang="nl-NL" dirty="0" err="1">
                <a:effectLst/>
                <a:latin typeface="Arial" panose="020B0604020202020204" pitchFamily="34" charset="0"/>
                <a:ea typeface="Calibri" panose="020F0502020204030204" pitchFamily="34" charset="0"/>
                <a:cs typeface="Arial" panose="020B0604020202020204" pitchFamily="34" charset="0"/>
              </a:rPr>
              <a:t>neuropathische</a:t>
            </a:r>
            <a:r>
              <a:rPr lang="nl-NL" dirty="0">
                <a:effectLst/>
                <a:latin typeface="Arial" panose="020B0604020202020204" pitchFamily="34" charset="0"/>
                <a:ea typeface="Calibri" panose="020F0502020204030204" pitchFamily="34" charset="0"/>
                <a:cs typeface="Arial" panose="020B0604020202020204" pitchFamily="34" charset="0"/>
              </a:rPr>
              <a:t> pijn waarschijnlijk. </a:t>
            </a:r>
          </a:p>
          <a:p>
            <a:pPr marL="285750" indent="-285750">
              <a:spcBef>
                <a:spcPts val="600"/>
              </a:spcBef>
              <a:spcAft>
                <a:spcPts val="600"/>
              </a:spcAft>
              <a:buFont typeface="Arial" panose="020B0604020202020204" pitchFamily="34" charset="0"/>
              <a:buChar char="•"/>
            </a:pPr>
            <a:r>
              <a:rPr lang="nl-NL" dirty="0">
                <a:effectLst/>
                <a:latin typeface="Arial" panose="020B0604020202020204" pitchFamily="34" charset="0"/>
                <a:ea typeface="Calibri" panose="020F0502020204030204" pitchFamily="34" charset="0"/>
                <a:cs typeface="Arial" panose="020B0604020202020204" pitchFamily="34" charset="0"/>
              </a:rPr>
              <a:t>In andere gevallen is (voornamelijk) sprake van </a:t>
            </a:r>
            <a:r>
              <a:rPr lang="nl-NL" dirty="0" err="1">
                <a:effectLst/>
                <a:latin typeface="Arial" panose="020B0604020202020204" pitchFamily="34" charset="0"/>
                <a:ea typeface="Calibri" panose="020F0502020204030204" pitchFamily="34" charset="0"/>
                <a:cs typeface="Arial" panose="020B0604020202020204" pitchFamily="34" charset="0"/>
              </a:rPr>
              <a:t>nociceptieve</a:t>
            </a:r>
            <a:r>
              <a:rPr lang="nl-NL" dirty="0">
                <a:effectLst/>
                <a:latin typeface="Arial" panose="020B0604020202020204" pitchFamily="34" charset="0"/>
                <a:ea typeface="Calibri" panose="020F0502020204030204" pitchFamily="34" charset="0"/>
                <a:cs typeface="Arial" panose="020B0604020202020204" pitchFamily="34" charset="0"/>
              </a:rPr>
              <a:t> pijn. </a:t>
            </a:r>
          </a:p>
          <a:p>
            <a:endParaRPr lang="nl-NL" dirty="0"/>
          </a:p>
          <a:p>
            <a:pPr marL="342900" lvl="0" indent="-342900">
              <a:lnSpc>
                <a:spcPct val="115000"/>
              </a:lnSpc>
              <a:spcAft>
                <a:spcPts val="0"/>
              </a:spcAft>
              <a:buSzPts val="1000"/>
              <a:buFont typeface="Symbol" panose="05050102010706020507" pitchFamily="18" charset="2"/>
              <a:buChar char=""/>
              <a:tabLst>
                <a:tab pos="457200" algn="l"/>
              </a:tabLst>
            </a:pPr>
            <a:endParaRPr lang="nl-NL" b="1" dirty="0"/>
          </a:p>
        </p:txBody>
      </p:sp>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2880" y="4585636"/>
            <a:ext cx="2455543" cy="418775"/>
          </a:xfrm>
          <a:prstGeom prst="rect">
            <a:avLst/>
          </a:prstGeom>
        </p:spPr>
      </p:pic>
    </p:spTree>
    <p:extLst>
      <p:ext uri="{BB962C8B-B14F-4D97-AF65-F5344CB8AC3E}">
        <p14:creationId xmlns:p14="http://schemas.microsoft.com/office/powerpoint/2010/main" val="4042386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ep 6"/>
          <p:cNvGrpSpPr/>
          <p:nvPr/>
        </p:nvGrpSpPr>
        <p:grpSpPr>
          <a:xfrm>
            <a:off x="0" y="4774166"/>
            <a:ext cx="11088260" cy="393041"/>
            <a:chOff x="-1" y="4106223"/>
            <a:chExt cx="11088260" cy="608349"/>
          </a:xfrm>
        </p:grpSpPr>
        <p:sp>
          <p:nvSpPr>
            <p:cNvPr id="5" name="Rechthoek 4"/>
            <p:cNvSpPr/>
            <p:nvPr/>
          </p:nvSpPr>
          <p:spPr>
            <a:xfrm>
              <a:off x="-1" y="4138507"/>
              <a:ext cx="9144000" cy="576065"/>
            </a:xfrm>
            <a:prstGeom prst="rect">
              <a:avLst/>
            </a:prstGeom>
            <a:solidFill>
              <a:schemeClr val="tx2">
                <a:lumMod val="60000"/>
                <a:lumOff val="4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extBox 1"/>
            <p:cNvSpPr txBox="1"/>
            <p:nvPr/>
          </p:nvSpPr>
          <p:spPr>
            <a:xfrm>
              <a:off x="147259" y="4106223"/>
              <a:ext cx="10941000" cy="571652"/>
            </a:xfrm>
            <a:prstGeom prst="rect">
              <a:avLst/>
            </a:prstGeom>
            <a:noFill/>
          </p:spPr>
          <p:txBody>
            <a:bodyPr wrap="square" rtlCol="0">
              <a:spAutoFit/>
            </a:bodyPr>
            <a:lstStyle/>
            <a:p>
              <a:endParaRPr lang="nl-NL" b="1" dirty="0">
                <a:solidFill>
                  <a:schemeClr val="bg1">
                    <a:lumMod val="95000"/>
                  </a:schemeClr>
                </a:solidFill>
                <a:latin typeface="+mn-lt"/>
              </a:endParaRPr>
            </a:p>
          </p:txBody>
        </p:sp>
      </p:grpSp>
      <p:sp>
        <p:nvSpPr>
          <p:cNvPr id="8" name="Rechthoek 7"/>
          <p:cNvSpPr/>
          <p:nvPr/>
        </p:nvSpPr>
        <p:spPr>
          <a:xfrm>
            <a:off x="147261" y="183314"/>
            <a:ext cx="9308886" cy="707886"/>
          </a:xfrm>
          <a:prstGeom prst="rect">
            <a:avLst/>
          </a:prstGeom>
        </p:spPr>
        <p:txBody>
          <a:bodyPr wrap="square">
            <a:spAutoFit/>
          </a:bodyPr>
          <a:lstStyle/>
          <a:p>
            <a:r>
              <a:rPr lang="nl-NL" sz="2000" b="1" dirty="0"/>
              <a:t>Diagnostiek in de huisartsgeneeskunde</a:t>
            </a:r>
          </a:p>
          <a:p>
            <a:endParaRPr lang="en-GB" sz="2000" dirty="0"/>
          </a:p>
        </p:txBody>
      </p:sp>
      <p:sp>
        <p:nvSpPr>
          <p:cNvPr id="3" name="Rechthoek 2"/>
          <p:cNvSpPr/>
          <p:nvPr/>
        </p:nvSpPr>
        <p:spPr>
          <a:xfrm>
            <a:off x="147261" y="750741"/>
            <a:ext cx="8849478" cy="383823"/>
          </a:xfrm>
          <a:prstGeom prst="rect">
            <a:avLst/>
          </a:prstGeom>
        </p:spPr>
        <p:txBody>
          <a:bodyPr wrap="square">
            <a:spAutoFit/>
          </a:bodyPr>
          <a:lstStyle/>
          <a:p>
            <a:pPr marL="342900" lvl="0" indent="-342900">
              <a:lnSpc>
                <a:spcPct val="115000"/>
              </a:lnSpc>
              <a:spcAft>
                <a:spcPts val="0"/>
              </a:spcAft>
              <a:buSzPts val="1000"/>
              <a:buFont typeface="Symbol" panose="05050102010706020507" pitchFamily="18" charset="2"/>
              <a:buChar char=""/>
              <a:tabLst>
                <a:tab pos="457200" algn="l"/>
              </a:tabLst>
            </a:pPr>
            <a:endParaRPr lang="nl-NL" b="1" dirty="0"/>
          </a:p>
        </p:txBody>
      </p:sp>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2880" y="4585636"/>
            <a:ext cx="2455543" cy="418775"/>
          </a:xfrm>
          <a:prstGeom prst="rect">
            <a:avLst/>
          </a:prstGeom>
        </p:spPr>
      </p:pic>
      <p:pic>
        <p:nvPicPr>
          <p:cNvPr id="4" name="Afbeelding 3">
            <a:extLst>
              <a:ext uri="{FF2B5EF4-FFF2-40B4-BE49-F238E27FC236}">
                <a16:creationId xmlns:a16="http://schemas.microsoft.com/office/drawing/2014/main" id="{38F1A300-5B9A-7492-4CAD-2BF7D4534C44}"/>
              </a:ext>
            </a:extLst>
          </p:cNvPr>
          <p:cNvPicPr>
            <a:picLocks noChangeAspect="1"/>
          </p:cNvPicPr>
          <p:nvPr/>
        </p:nvPicPr>
        <p:blipFill>
          <a:blip r:embed="rId4"/>
          <a:stretch>
            <a:fillRect/>
          </a:stretch>
        </p:blipFill>
        <p:spPr>
          <a:xfrm>
            <a:off x="1424393" y="525167"/>
            <a:ext cx="5731510" cy="4225290"/>
          </a:xfrm>
          <a:prstGeom prst="rect">
            <a:avLst/>
          </a:prstGeom>
        </p:spPr>
      </p:pic>
    </p:spTree>
    <p:extLst>
      <p:ext uri="{BB962C8B-B14F-4D97-AF65-F5344CB8AC3E}">
        <p14:creationId xmlns:p14="http://schemas.microsoft.com/office/powerpoint/2010/main" val="416666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ep 6"/>
          <p:cNvGrpSpPr/>
          <p:nvPr/>
        </p:nvGrpSpPr>
        <p:grpSpPr>
          <a:xfrm>
            <a:off x="0" y="4774166"/>
            <a:ext cx="11088260" cy="393041"/>
            <a:chOff x="-1" y="4106223"/>
            <a:chExt cx="11088260" cy="608349"/>
          </a:xfrm>
        </p:grpSpPr>
        <p:sp>
          <p:nvSpPr>
            <p:cNvPr id="5" name="Rechthoek 4"/>
            <p:cNvSpPr/>
            <p:nvPr/>
          </p:nvSpPr>
          <p:spPr>
            <a:xfrm>
              <a:off x="-1" y="4138507"/>
              <a:ext cx="9144000" cy="576065"/>
            </a:xfrm>
            <a:prstGeom prst="rect">
              <a:avLst/>
            </a:prstGeom>
            <a:solidFill>
              <a:schemeClr val="tx2">
                <a:lumMod val="60000"/>
                <a:lumOff val="4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extBox 1"/>
            <p:cNvSpPr txBox="1"/>
            <p:nvPr/>
          </p:nvSpPr>
          <p:spPr>
            <a:xfrm>
              <a:off x="147259" y="4106223"/>
              <a:ext cx="10941000" cy="571652"/>
            </a:xfrm>
            <a:prstGeom prst="rect">
              <a:avLst/>
            </a:prstGeom>
            <a:noFill/>
          </p:spPr>
          <p:txBody>
            <a:bodyPr wrap="square" rtlCol="0">
              <a:spAutoFit/>
            </a:bodyPr>
            <a:lstStyle/>
            <a:p>
              <a:endParaRPr lang="nl-NL" b="1" dirty="0">
                <a:solidFill>
                  <a:schemeClr val="bg1">
                    <a:lumMod val="95000"/>
                  </a:schemeClr>
                </a:solidFill>
                <a:latin typeface="+mn-lt"/>
              </a:endParaRPr>
            </a:p>
          </p:txBody>
        </p:sp>
      </p:grpSp>
      <p:sp>
        <p:nvSpPr>
          <p:cNvPr id="8" name="Rechthoek 7"/>
          <p:cNvSpPr/>
          <p:nvPr/>
        </p:nvSpPr>
        <p:spPr>
          <a:xfrm>
            <a:off x="147261" y="183314"/>
            <a:ext cx="9308886" cy="707886"/>
          </a:xfrm>
          <a:prstGeom prst="rect">
            <a:avLst/>
          </a:prstGeom>
        </p:spPr>
        <p:txBody>
          <a:bodyPr wrap="square">
            <a:spAutoFit/>
          </a:bodyPr>
          <a:lstStyle/>
          <a:p>
            <a:r>
              <a:rPr lang="nl-NL" sz="2000" b="1" dirty="0"/>
              <a:t>Behandeling</a:t>
            </a:r>
          </a:p>
          <a:p>
            <a:endParaRPr lang="en-GB" sz="2000" dirty="0"/>
          </a:p>
        </p:txBody>
      </p:sp>
      <p:sp>
        <p:nvSpPr>
          <p:cNvPr id="3" name="Rechthoek 2"/>
          <p:cNvSpPr/>
          <p:nvPr/>
        </p:nvSpPr>
        <p:spPr>
          <a:xfrm>
            <a:off x="147261" y="750741"/>
            <a:ext cx="8119410" cy="1585049"/>
          </a:xfrm>
          <a:prstGeom prst="rect">
            <a:avLst/>
          </a:prstGeom>
        </p:spPr>
        <p:txBody>
          <a:bodyPr wrap="square">
            <a:spAutoFit/>
          </a:bodyPr>
          <a:lstStyle/>
          <a:p>
            <a:pPr marL="285750" indent="-285750">
              <a:spcBef>
                <a:spcPts val="600"/>
              </a:spcBef>
              <a:spcAft>
                <a:spcPts val="600"/>
              </a:spcAft>
              <a:buFont typeface="Arial" pitchFamily="34" charset="0"/>
              <a:buChar char="•"/>
            </a:pPr>
            <a:r>
              <a:rPr lang="nl-NL" u="sng" dirty="0">
                <a:solidFill>
                  <a:srgbClr val="800000"/>
                </a:solidFill>
                <a:effectLst/>
              </a:rPr>
              <a:t>Voorlichting en adviezen</a:t>
            </a:r>
            <a:endParaRPr lang="nl-NL" dirty="0"/>
          </a:p>
          <a:p>
            <a:pPr marL="285750" indent="-285750">
              <a:spcBef>
                <a:spcPts val="600"/>
              </a:spcBef>
              <a:spcAft>
                <a:spcPts val="600"/>
              </a:spcAft>
              <a:buFont typeface="Arial" pitchFamily="34" charset="0"/>
              <a:buChar char="•"/>
            </a:pPr>
            <a:r>
              <a:rPr lang="nl-NL" u="sng" dirty="0">
                <a:solidFill>
                  <a:srgbClr val="800000"/>
                </a:solidFill>
                <a:effectLst/>
              </a:rPr>
              <a:t>Medicatie</a:t>
            </a:r>
          </a:p>
          <a:p>
            <a:pPr marL="285750" indent="-285750">
              <a:spcBef>
                <a:spcPts val="600"/>
              </a:spcBef>
              <a:spcAft>
                <a:spcPts val="600"/>
              </a:spcAft>
              <a:buFont typeface="Arial" pitchFamily="34" charset="0"/>
              <a:buChar char="•"/>
            </a:pPr>
            <a:r>
              <a:rPr lang="nl-NL" u="sng" dirty="0">
                <a:solidFill>
                  <a:srgbClr val="800000"/>
                </a:solidFill>
              </a:rPr>
              <a:t>Overige middelen</a:t>
            </a:r>
            <a:endParaRPr lang="nl-NL" dirty="0"/>
          </a:p>
          <a:p>
            <a:pPr marL="285750" indent="-285750">
              <a:buFont typeface="Arial" pitchFamily="34" charset="0"/>
              <a:buChar char="•"/>
            </a:pPr>
            <a:endParaRPr lang="nl-NL" dirty="0"/>
          </a:p>
        </p:txBody>
      </p:sp>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2880" y="4585636"/>
            <a:ext cx="2455543" cy="418775"/>
          </a:xfrm>
          <a:prstGeom prst="rect">
            <a:avLst/>
          </a:prstGeom>
        </p:spPr>
      </p:pic>
    </p:spTree>
    <p:extLst>
      <p:ext uri="{BB962C8B-B14F-4D97-AF65-F5344CB8AC3E}">
        <p14:creationId xmlns:p14="http://schemas.microsoft.com/office/powerpoint/2010/main" val="1198656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ep 6"/>
          <p:cNvGrpSpPr/>
          <p:nvPr/>
        </p:nvGrpSpPr>
        <p:grpSpPr>
          <a:xfrm>
            <a:off x="0" y="4774166"/>
            <a:ext cx="11088260" cy="393041"/>
            <a:chOff x="-1" y="4106223"/>
            <a:chExt cx="11088260" cy="608349"/>
          </a:xfrm>
        </p:grpSpPr>
        <p:sp>
          <p:nvSpPr>
            <p:cNvPr id="5" name="Rechthoek 4"/>
            <p:cNvSpPr/>
            <p:nvPr/>
          </p:nvSpPr>
          <p:spPr>
            <a:xfrm>
              <a:off x="-1" y="4138507"/>
              <a:ext cx="9144000" cy="576065"/>
            </a:xfrm>
            <a:prstGeom prst="rect">
              <a:avLst/>
            </a:prstGeom>
            <a:solidFill>
              <a:schemeClr val="tx2">
                <a:lumMod val="60000"/>
                <a:lumOff val="4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extBox 1"/>
            <p:cNvSpPr txBox="1"/>
            <p:nvPr/>
          </p:nvSpPr>
          <p:spPr>
            <a:xfrm>
              <a:off x="147259" y="4106223"/>
              <a:ext cx="10941000" cy="571652"/>
            </a:xfrm>
            <a:prstGeom prst="rect">
              <a:avLst/>
            </a:prstGeom>
            <a:noFill/>
          </p:spPr>
          <p:txBody>
            <a:bodyPr wrap="square" rtlCol="0">
              <a:spAutoFit/>
            </a:bodyPr>
            <a:lstStyle/>
            <a:p>
              <a:endParaRPr lang="nl-NL" b="1" dirty="0">
                <a:solidFill>
                  <a:schemeClr val="bg1">
                    <a:lumMod val="95000"/>
                  </a:schemeClr>
                </a:solidFill>
                <a:latin typeface="+mn-lt"/>
              </a:endParaRPr>
            </a:p>
          </p:txBody>
        </p:sp>
      </p:grpSp>
      <p:sp>
        <p:nvSpPr>
          <p:cNvPr id="8" name="Rechthoek 7"/>
          <p:cNvSpPr/>
          <p:nvPr/>
        </p:nvSpPr>
        <p:spPr>
          <a:xfrm>
            <a:off x="147261" y="183314"/>
            <a:ext cx="9308886" cy="707886"/>
          </a:xfrm>
          <a:prstGeom prst="rect">
            <a:avLst/>
          </a:prstGeom>
        </p:spPr>
        <p:txBody>
          <a:bodyPr wrap="square">
            <a:spAutoFit/>
          </a:bodyPr>
          <a:lstStyle/>
          <a:p>
            <a:r>
              <a:rPr lang="nl-NL" sz="2000" b="1" dirty="0"/>
              <a:t>Behandeling</a:t>
            </a:r>
          </a:p>
          <a:p>
            <a:endParaRPr lang="en-GB" sz="2000" dirty="0"/>
          </a:p>
        </p:txBody>
      </p:sp>
      <p:sp>
        <p:nvSpPr>
          <p:cNvPr id="3" name="Rechthoek 2"/>
          <p:cNvSpPr/>
          <p:nvPr/>
        </p:nvSpPr>
        <p:spPr>
          <a:xfrm>
            <a:off x="147261" y="750741"/>
            <a:ext cx="8849478" cy="4970591"/>
          </a:xfrm>
          <a:prstGeom prst="rect">
            <a:avLst/>
          </a:prstGeom>
        </p:spPr>
        <p:txBody>
          <a:bodyPr wrap="square">
            <a:spAutoFit/>
          </a:bodyPr>
          <a:lstStyle/>
          <a:p>
            <a:pPr>
              <a:spcBef>
                <a:spcPts val="600"/>
              </a:spcBef>
              <a:spcAft>
                <a:spcPts val="600"/>
              </a:spcAft>
            </a:pPr>
            <a:r>
              <a:rPr lang="nl-NL" u="sng" dirty="0">
                <a:solidFill>
                  <a:srgbClr val="800000"/>
                </a:solidFill>
                <a:effectLst/>
              </a:rPr>
              <a:t>Adviezen</a:t>
            </a:r>
            <a:br>
              <a:rPr lang="nl-NL" u="sng" dirty="0">
                <a:solidFill>
                  <a:srgbClr val="800000"/>
                </a:solidFill>
                <a:effectLst/>
              </a:rPr>
            </a:br>
            <a:endParaRPr lang="nl-NL" dirty="0"/>
          </a:p>
          <a:p>
            <a:pPr>
              <a:spcBef>
                <a:spcPts val="600"/>
              </a:spcBef>
              <a:spcAft>
                <a:spcPts val="600"/>
              </a:spcAft>
            </a:pPr>
            <a:r>
              <a:rPr lang="nl-NL" u="sng" dirty="0">
                <a:solidFill>
                  <a:srgbClr val="008000"/>
                </a:solidFill>
                <a:effectLst/>
              </a:rPr>
              <a:t>Zorg voor ontspanning.</a:t>
            </a:r>
            <a:r>
              <a:rPr lang="nl-NL" u="sng" dirty="0"/>
              <a:t> </a:t>
            </a:r>
            <a:endParaRPr lang="nl-NL" dirty="0"/>
          </a:p>
          <a:p>
            <a:pPr marL="285750" indent="-285750">
              <a:spcBef>
                <a:spcPts val="600"/>
              </a:spcBef>
              <a:spcAft>
                <a:spcPts val="600"/>
              </a:spcAft>
              <a:buFont typeface="Arial" pitchFamily="34" charset="0"/>
              <a:buChar char="•"/>
            </a:pPr>
            <a:r>
              <a:rPr lang="nl-NL" sz="1600" dirty="0"/>
              <a:t>Ontspannen is heel belangrijk: zo kun je beter omgaan met stress en kun je beter slapen.</a:t>
            </a:r>
          </a:p>
          <a:p>
            <a:pPr marL="285750" indent="-285750">
              <a:buFont typeface="Arial" pitchFamily="34" charset="0"/>
              <a:buChar char="•"/>
            </a:pPr>
            <a:r>
              <a:rPr lang="nl-NL" sz="1600" dirty="0"/>
              <a:t>Bijvoorbeeld met muziek, lezen, wandelen, meditatie, yoga of sporten.</a:t>
            </a:r>
          </a:p>
          <a:p>
            <a:endParaRPr lang="nl-NL" dirty="0"/>
          </a:p>
          <a:p>
            <a:pPr>
              <a:spcBef>
                <a:spcPts val="600"/>
              </a:spcBef>
              <a:spcAft>
                <a:spcPts val="600"/>
              </a:spcAft>
            </a:pPr>
            <a:r>
              <a:rPr lang="nl-NL" sz="1800" u="sng" dirty="0">
                <a:solidFill>
                  <a:srgbClr val="008000"/>
                </a:solidFill>
                <a:effectLst/>
              </a:rPr>
              <a:t>In beweging blijft, dat is gezond en het helpt om fit te blijven.</a:t>
            </a:r>
          </a:p>
          <a:p>
            <a:pPr marL="285750" indent="-285750">
              <a:spcBef>
                <a:spcPts val="600"/>
              </a:spcBef>
              <a:spcAft>
                <a:spcPts val="600"/>
              </a:spcAft>
              <a:buFont typeface="Arial" panose="020B0604020202020204" pitchFamily="34" charset="0"/>
              <a:buChar char="•"/>
            </a:pPr>
            <a:r>
              <a:rPr lang="nl-NL" sz="1600" dirty="0"/>
              <a:t>Rust is niet goed voor de pijn. Actief bewegen zorgt op den duur dat pijn minder word.</a:t>
            </a:r>
          </a:p>
          <a:p>
            <a:pPr marL="285750" indent="-285750">
              <a:buFont typeface="Arial" panose="020B0604020202020204" pitchFamily="34" charset="0"/>
              <a:buChar char="•"/>
            </a:pPr>
            <a:r>
              <a:rPr lang="nl-NL" sz="1600" dirty="0"/>
              <a:t>Rustig beginnen en langzaam steeds meer gaan bewegen.</a:t>
            </a:r>
          </a:p>
          <a:p>
            <a:pPr marL="285750" indent="-285750">
              <a:buFont typeface="Arial" panose="020B0604020202020204" pitchFamily="34" charset="0"/>
              <a:buChar char="•"/>
            </a:pPr>
            <a:r>
              <a:rPr lang="nl-NL" sz="1600" dirty="0"/>
              <a:t>Als bewegen pijn doet, kan dat geen kwaad. Het gaat vanzelf over.</a:t>
            </a:r>
          </a:p>
          <a:p>
            <a:pPr marL="285750" indent="-285750">
              <a:buFont typeface="Arial" panose="020B0604020202020204" pitchFamily="34" charset="0"/>
              <a:buChar char="•"/>
            </a:pPr>
            <a:r>
              <a:rPr lang="nl-NL" sz="1600" dirty="0"/>
              <a:t>Maar stop als de pijn hierdoor veel erger wordt. Doe dan tijdelijk wat minder en zorg voor een betere verdeling over de dag of week.</a:t>
            </a:r>
          </a:p>
          <a:p>
            <a:pPr marL="285750" indent="-285750">
              <a:buFont typeface="Arial" panose="020B0604020202020204" pitchFamily="34" charset="0"/>
              <a:buChar char="•"/>
            </a:pPr>
            <a:r>
              <a:rPr lang="nl-NL" sz="1600" dirty="0"/>
              <a:t>Een fysiotherapeut of </a:t>
            </a:r>
            <a:r>
              <a:rPr lang="nl-NL" sz="1600" dirty="0" err="1"/>
              <a:t>revalidatie-arts</a:t>
            </a:r>
            <a:r>
              <a:rPr lang="nl-NL" sz="1600" dirty="0"/>
              <a:t> kan helpen.</a:t>
            </a:r>
          </a:p>
          <a:p>
            <a:endParaRPr lang="nl-NL" u="sng" dirty="0">
              <a:solidFill>
                <a:srgbClr val="008000"/>
              </a:solidFill>
            </a:endParaRPr>
          </a:p>
          <a:p>
            <a:endParaRPr lang="nl-NL" sz="1800" dirty="0"/>
          </a:p>
          <a:p>
            <a:endParaRPr lang="nl-NL" dirty="0"/>
          </a:p>
        </p:txBody>
      </p:sp>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2880" y="4585636"/>
            <a:ext cx="2455543" cy="418775"/>
          </a:xfrm>
          <a:prstGeom prst="rect">
            <a:avLst/>
          </a:prstGeom>
        </p:spPr>
      </p:pic>
      <p:sp>
        <p:nvSpPr>
          <p:cNvPr id="6" name="Tekstvak 5">
            <a:extLst>
              <a:ext uri="{FF2B5EF4-FFF2-40B4-BE49-F238E27FC236}">
                <a16:creationId xmlns:a16="http://schemas.microsoft.com/office/drawing/2014/main" id="{A95D3693-3264-E0CF-AFCE-0A331E28C2CE}"/>
              </a:ext>
            </a:extLst>
          </p:cNvPr>
          <p:cNvSpPr txBox="1"/>
          <p:nvPr/>
        </p:nvSpPr>
        <p:spPr>
          <a:xfrm>
            <a:off x="211183" y="4774166"/>
            <a:ext cx="5543004" cy="369332"/>
          </a:xfrm>
          <a:prstGeom prst="rect">
            <a:avLst/>
          </a:prstGeom>
          <a:noFill/>
        </p:spPr>
        <p:txBody>
          <a:bodyPr wrap="square">
            <a:spAutoFit/>
          </a:bodyPr>
          <a:lstStyle/>
          <a:p>
            <a:r>
              <a:rPr lang="nl-NL" dirty="0">
                <a:hlinkClick r:id="rId4"/>
              </a:rPr>
              <a:t>https://folders.hagaziekenhuis.nl/2107</a:t>
            </a:r>
            <a:endParaRPr lang="nl-NL" dirty="0"/>
          </a:p>
        </p:txBody>
      </p:sp>
    </p:spTree>
    <p:extLst>
      <p:ext uri="{BB962C8B-B14F-4D97-AF65-F5344CB8AC3E}">
        <p14:creationId xmlns:p14="http://schemas.microsoft.com/office/powerpoint/2010/main" val="4293338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ep 6"/>
          <p:cNvGrpSpPr/>
          <p:nvPr/>
        </p:nvGrpSpPr>
        <p:grpSpPr>
          <a:xfrm>
            <a:off x="0" y="4774166"/>
            <a:ext cx="11088260" cy="393041"/>
            <a:chOff x="-1" y="4106223"/>
            <a:chExt cx="11088260" cy="608349"/>
          </a:xfrm>
        </p:grpSpPr>
        <p:sp>
          <p:nvSpPr>
            <p:cNvPr id="5" name="Rechthoek 4"/>
            <p:cNvSpPr/>
            <p:nvPr/>
          </p:nvSpPr>
          <p:spPr>
            <a:xfrm>
              <a:off x="-1" y="4138507"/>
              <a:ext cx="9144000" cy="576065"/>
            </a:xfrm>
            <a:prstGeom prst="rect">
              <a:avLst/>
            </a:prstGeom>
            <a:solidFill>
              <a:schemeClr val="tx2">
                <a:lumMod val="60000"/>
                <a:lumOff val="4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extBox 1"/>
            <p:cNvSpPr txBox="1"/>
            <p:nvPr/>
          </p:nvSpPr>
          <p:spPr>
            <a:xfrm>
              <a:off x="147259" y="4106223"/>
              <a:ext cx="10941000" cy="571652"/>
            </a:xfrm>
            <a:prstGeom prst="rect">
              <a:avLst/>
            </a:prstGeom>
            <a:noFill/>
          </p:spPr>
          <p:txBody>
            <a:bodyPr wrap="square" rtlCol="0">
              <a:spAutoFit/>
            </a:bodyPr>
            <a:lstStyle/>
            <a:p>
              <a:endParaRPr lang="nl-NL" b="1" dirty="0">
                <a:solidFill>
                  <a:schemeClr val="bg1">
                    <a:lumMod val="95000"/>
                  </a:schemeClr>
                </a:solidFill>
                <a:latin typeface="+mn-lt"/>
              </a:endParaRPr>
            </a:p>
          </p:txBody>
        </p:sp>
      </p:grpSp>
      <p:sp>
        <p:nvSpPr>
          <p:cNvPr id="8" name="Rechthoek 7"/>
          <p:cNvSpPr/>
          <p:nvPr/>
        </p:nvSpPr>
        <p:spPr>
          <a:xfrm>
            <a:off x="147261" y="183314"/>
            <a:ext cx="9308886" cy="707886"/>
          </a:xfrm>
          <a:prstGeom prst="rect">
            <a:avLst/>
          </a:prstGeom>
        </p:spPr>
        <p:txBody>
          <a:bodyPr wrap="square">
            <a:spAutoFit/>
          </a:bodyPr>
          <a:lstStyle/>
          <a:p>
            <a:r>
              <a:rPr lang="nl-NL" sz="2000" b="1" dirty="0"/>
              <a:t>Behandeling</a:t>
            </a:r>
          </a:p>
          <a:p>
            <a:endParaRPr lang="en-GB" sz="2000" dirty="0"/>
          </a:p>
        </p:txBody>
      </p:sp>
      <p:sp>
        <p:nvSpPr>
          <p:cNvPr id="3" name="Rechthoek 2"/>
          <p:cNvSpPr/>
          <p:nvPr/>
        </p:nvSpPr>
        <p:spPr>
          <a:xfrm>
            <a:off x="147261" y="750741"/>
            <a:ext cx="8849478" cy="4201150"/>
          </a:xfrm>
          <a:prstGeom prst="rect">
            <a:avLst/>
          </a:prstGeom>
        </p:spPr>
        <p:txBody>
          <a:bodyPr wrap="square">
            <a:spAutoFit/>
          </a:bodyPr>
          <a:lstStyle/>
          <a:p>
            <a:pPr>
              <a:spcBef>
                <a:spcPts val="600"/>
              </a:spcBef>
              <a:spcAft>
                <a:spcPts val="600"/>
              </a:spcAft>
            </a:pPr>
            <a:r>
              <a:rPr lang="nl-NL" u="sng" dirty="0">
                <a:solidFill>
                  <a:srgbClr val="800000"/>
                </a:solidFill>
                <a:effectLst/>
              </a:rPr>
              <a:t>Adviezen</a:t>
            </a:r>
            <a:br>
              <a:rPr lang="nl-NL" u="sng" dirty="0">
                <a:solidFill>
                  <a:srgbClr val="800000"/>
                </a:solidFill>
                <a:effectLst/>
              </a:rPr>
            </a:br>
            <a:endParaRPr lang="nl-NL" dirty="0"/>
          </a:p>
          <a:p>
            <a:pPr>
              <a:spcBef>
                <a:spcPts val="600"/>
              </a:spcBef>
              <a:spcAft>
                <a:spcPts val="600"/>
              </a:spcAft>
            </a:pPr>
            <a:r>
              <a:rPr lang="nl-NL" u="sng" dirty="0">
                <a:solidFill>
                  <a:srgbClr val="008000"/>
                </a:solidFill>
                <a:effectLst/>
              </a:rPr>
              <a:t>Blijf actief.</a:t>
            </a:r>
            <a:endParaRPr lang="nl-NL" dirty="0"/>
          </a:p>
          <a:p>
            <a:pPr>
              <a:spcBef>
                <a:spcPts val="600"/>
              </a:spcBef>
              <a:spcAft>
                <a:spcPts val="600"/>
              </a:spcAft>
            </a:pPr>
            <a:r>
              <a:rPr lang="nl-NL" sz="1600" dirty="0"/>
              <a:t>– Maak een plan voor elke dag.</a:t>
            </a:r>
            <a:br>
              <a:rPr lang="nl-NL" sz="1600" dirty="0"/>
            </a:br>
            <a:r>
              <a:rPr lang="nl-NL" sz="1600" dirty="0"/>
              <a:t>– Kies wat belangrijk voor je is.</a:t>
            </a:r>
            <a:br>
              <a:rPr lang="nl-NL" sz="1600" dirty="0"/>
            </a:br>
            <a:r>
              <a:rPr lang="nl-NL" sz="1600" dirty="0"/>
              <a:t>– Verdeel je activiteiten over de dag.</a:t>
            </a:r>
            <a:br>
              <a:rPr lang="nl-NL" sz="1600" dirty="0"/>
            </a:br>
            <a:r>
              <a:rPr lang="nl-NL" sz="1600" dirty="0"/>
              <a:t>– Wissel af tussen taken die moeite kosten en momenten om te ontspannen.</a:t>
            </a:r>
          </a:p>
          <a:p>
            <a:endParaRPr lang="nl-NL" dirty="0"/>
          </a:p>
          <a:p>
            <a:pPr>
              <a:spcBef>
                <a:spcPts val="600"/>
              </a:spcBef>
              <a:spcAft>
                <a:spcPts val="600"/>
              </a:spcAft>
            </a:pPr>
            <a:r>
              <a:rPr lang="nl-NL" u="sng" dirty="0">
                <a:solidFill>
                  <a:srgbClr val="008000"/>
                </a:solidFill>
                <a:effectLst/>
              </a:rPr>
              <a:t>Blijf werken, als dat kan.</a:t>
            </a:r>
            <a:endParaRPr lang="nl-NL" dirty="0"/>
          </a:p>
          <a:p>
            <a:pPr marL="285750" indent="-285750">
              <a:spcBef>
                <a:spcPts val="600"/>
              </a:spcBef>
              <a:spcAft>
                <a:spcPts val="600"/>
              </a:spcAft>
              <a:buFont typeface="Arial" panose="020B0604020202020204" pitchFamily="34" charset="0"/>
              <a:buChar char="•"/>
            </a:pPr>
            <a:r>
              <a:rPr lang="nl-NL" sz="1600" dirty="0"/>
              <a:t>Bespreek het met je werkgever en de bedrijfsarts. </a:t>
            </a:r>
          </a:p>
          <a:p>
            <a:pPr marL="285750" indent="-285750">
              <a:buFont typeface="Arial" panose="020B0604020202020204" pitchFamily="34" charset="0"/>
              <a:buChar char="•"/>
            </a:pPr>
            <a:r>
              <a:rPr lang="nl-NL" sz="1600" dirty="0"/>
              <a:t>Aanpassingen op het werk kunnen helpen om minder last te hebben van de pijn.</a:t>
            </a:r>
            <a:br>
              <a:rPr lang="nl-NL" sz="1600" dirty="0"/>
            </a:br>
            <a:endParaRPr lang="nl-NL" dirty="0"/>
          </a:p>
          <a:p>
            <a:endParaRPr lang="nl-NL" dirty="0"/>
          </a:p>
        </p:txBody>
      </p:sp>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2880" y="4585636"/>
            <a:ext cx="2455543" cy="418775"/>
          </a:xfrm>
          <a:prstGeom prst="rect">
            <a:avLst/>
          </a:prstGeom>
        </p:spPr>
      </p:pic>
    </p:spTree>
    <p:extLst>
      <p:ext uri="{BB962C8B-B14F-4D97-AF65-F5344CB8AC3E}">
        <p14:creationId xmlns:p14="http://schemas.microsoft.com/office/powerpoint/2010/main" val="2403646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ep 6"/>
          <p:cNvGrpSpPr/>
          <p:nvPr/>
        </p:nvGrpSpPr>
        <p:grpSpPr>
          <a:xfrm>
            <a:off x="0" y="4774166"/>
            <a:ext cx="11088260" cy="393041"/>
            <a:chOff x="-1" y="4106223"/>
            <a:chExt cx="11088260" cy="608349"/>
          </a:xfrm>
        </p:grpSpPr>
        <p:sp>
          <p:nvSpPr>
            <p:cNvPr id="5" name="Rechthoek 4"/>
            <p:cNvSpPr/>
            <p:nvPr/>
          </p:nvSpPr>
          <p:spPr>
            <a:xfrm>
              <a:off x="-1" y="4138507"/>
              <a:ext cx="9144000" cy="576065"/>
            </a:xfrm>
            <a:prstGeom prst="rect">
              <a:avLst/>
            </a:prstGeom>
            <a:solidFill>
              <a:schemeClr val="tx2">
                <a:lumMod val="60000"/>
                <a:lumOff val="4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extBox 1"/>
            <p:cNvSpPr txBox="1"/>
            <p:nvPr/>
          </p:nvSpPr>
          <p:spPr>
            <a:xfrm>
              <a:off x="147259" y="4106223"/>
              <a:ext cx="10941000" cy="571652"/>
            </a:xfrm>
            <a:prstGeom prst="rect">
              <a:avLst/>
            </a:prstGeom>
            <a:noFill/>
          </p:spPr>
          <p:txBody>
            <a:bodyPr wrap="square" rtlCol="0">
              <a:spAutoFit/>
            </a:bodyPr>
            <a:lstStyle/>
            <a:p>
              <a:endParaRPr lang="nl-NL" b="1" dirty="0">
                <a:solidFill>
                  <a:schemeClr val="bg1">
                    <a:lumMod val="95000"/>
                  </a:schemeClr>
                </a:solidFill>
                <a:latin typeface="+mn-lt"/>
              </a:endParaRPr>
            </a:p>
          </p:txBody>
        </p:sp>
      </p:grpSp>
      <p:sp>
        <p:nvSpPr>
          <p:cNvPr id="8" name="Rechthoek 7"/>
          <p:cNvSpPr/>
          <p:nvPr/>
        </p:nvSpPr>
        <p:spPr>
          <a:xfrm>
            <a:off x="147261" y="183314"/>
            <a:ext cx="9308886" cy="707886"/>
          </a:xfrm>
          <a:prstGeom prst="rect">
            <a:avLst/>
          </a:prstGeom>
        </p:spPr>
        <p:txBody>
          <a:bodyPr wrap="square">
            <a:spAutoFit/>
          </a:bodyPr>
          <a:lstStyle/>
          <a:p>
            <a:r>
              <a:rPr lang="nl-NL" sz="2000" b="1" dirty="0"/>
              <a:t>Inhoudsopgave</a:t>
            </a:r>
          </a:p>
          <a:p>
            <a:endParaRPr lang="en-GB" sz="2000" dirty="0"/>
          </a:p>
        </p:txBody>
      </p:sp>
      <p:sp>
        <p:nvSpPr>
          <p:cNvPr id="3" name="Rechthoek 2"/>
          <p:cNvSpPr/>
          <p:nvPr/>
        </p:nvSpPr>
        <p:spPr>
          <a:xfrm>
            <a:off x="147261" y="750741"/>
            <a:ext cx="8119410" cy="3708708"/>
          </a:xfrm>
          <a:prstGeom prst="rect">
            <a:avLst/>
          </a:prstGeom>
        </p:spPr>
        <p:txBody>
          <a:bodyPr wrap="square">
            <a:spAutoFit/>
          </a:bodyPr>
          <a:lstStyle/>
          <a:p>
            <a:pPr marL="285750" indent="-285750">
              <a:spcBef>
                <a:spcPts val="600"/>
              </a:spcBef>
              <a:spcAft>
                <a:spcPts val="600"/>
              </a:spcAft>
              <a:buFont typeface="Arial" pitchFamily="34" charset="0"/>
              <a:buChar char="•"/>
            </a:pPr>
            <a:r>
              <a:rPr lang="nl-NL" dirty="0"/>
              <a:t>Inleiding</a:t>
            </a:r>
          </a:p>
          <a:p>
            <a:pPr marL="285750" indent="-285750">
              <a:spcBef>
                <a:spcPts val="600"/>
              </a:spcBef>
              <a:spcAft>
                <a:spcPts val="600"/>
              </a:spcAft>
              <a:buFont typeface="Arial" pitchFamily="34" charset="0"/>
              <a:buChar char="•"/>
            </a:pPr>
            <a:r>
              <a:rPr lang="nl-NL" dirty="0"/>
              <a:t>Soorten pijn</a:t>
            </a:r>
          </a:p>
          <a:p>
            <a:pPr marL="285750" indent="-285750">
              <a:spcBef>
                <a:spcPts val="600"/>
              </a:spcBef>
              <a:spcAft>
                <a:spcPts val="600"/>
              </a:spcAft>
              <a:buFont typeface="Arial" pitchFamily="34" charset="0"/>
              <a:buChar char="•"/>
            </a:pPr>
            <a:r>
              <a:rPr lang="nl-NL" dirty="0"/>
              <a:t>Oorzaken</a:t>
            </a:r>
          </a:p>
          <a:p>
            <a:pPr marL="285750" indent="-285750">
              <a:spcBef>
                <a:spcPts val="600"/>
              </a:spcBef>
              <a:spcAft>
                <a:spcPts val="600"/>
              </a:spcAft>
              <a:buFont typeface="Arial" pitchFamily="34" charset="0"/>
              <a:buChar char="•"/>
            </a:pPr>
            <a:r>
              <a:rPr lang="nl-NL" dirty="0"/>
              <a:t>Symptomen</a:t>
            </a:r>
          </a:p>
          <a:p>
            <a:pPr marL="285750" indent="-285750">
              <a:spcBef>
                <a:spcPts val="600"/>
              </a:spcBef>
              <a:spcAft>
                <a:spcPts val="600"/>
              </a:spcAft>
              <a:buFont typeface="Arial" pitchFamily="34" charset="0"/>
              <a:buChar char="•"/>
            </a:pPr>
            <a:r>
              <a:rPr lang="nl-NL" dirty="0"/>
              <a:t>Diagnostiek in de huisartsgeneeskunde</a:t>
            </a:r>
          </a:p>
          <a:p>
            <a:pPr marL="285750" indent="-285750">
              <a:spcBef>
                <a:spcPts val="600"/>
              </a:spcBef>
              <a:spcAft>
                <a:spcPts val="600"/>
              </a:spcAft>
              <a:buFont typeface="Arial" pitchFamily="34" charset="0"/>
              <a:buChar char="•"/>
            </a:pPr>
            <a:r>
              <a:rPr lang="nl-NL" dirty="0"/>
              <a:t>Behandeling</a:t>
            </a:r>
            <a:br>
              <a:rPr lang="nl-NL" dirty="0"/>
            </a:br>
            <a:endParaRPr lang="nl-NL" dirty="0"/>
          </a:p>
          <a:p>
            <a:pPr marL="285750" indent="-285750">
              <a:spcBef>
                <a:spcPts val="0"/>
              </a:spcBef>
              <a:spcAft>
                <a:spcPts val="0"/>
              </a:spcAft>
              <a:buFont typeface="Arial" pitchFamily="34" charset="0"/>
              <a:buChar char="•"/>
            </a:pPr>
            <a:r>
              <a:rPr lang="nl-NL" dirty="0"/>
              <a:t>Extra</a:t>
            </a:r>
          </a:p>
          <a:p>
            <a:pPr>
              <a:spcBef>
                <a:spcPts val="0"/>
              </a:spcBef>
              <a:spcAft>
                <a:spcPts val="0"/>
              </a:spcAft>
            </a:pPr>
            <a:r>
              <a:rPr lang="nl-NL" dirty="0"/>
              <a:t>     - Gordelroos</a:t>
            </a:r>
          </a:p>
          <a:p>
            <a:pPr>
              <a:spcBef>
                <a:spcPts val="0"/>
              </a:spcBef>
              <a:spcAft>
                <a:spcPts val="0"/>
              </a:spcAft>
            </a:pPr>
            <a:r>
              <a:rPr lang="nl-NL" dirty="0"/>
              <a:t>     - </a:t>
            </a:r>
            <a:r>
              <a:rPr lang="nl-NL" dirty="0" err="1"/>
              <a:t>Caudasyndroom</a:t>
            </a:r>
            <a:endParaRPr lang="nl-NL" dirty="0"/>
          </a:p>
        </p:txBody>
      </p:sp>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2880" y="4585636"/>
            <a:ext cx="2455543" cy="418775"/>
          </a:xfrm>
          <a:prstGeom prst="rect">
            <a:avLst/>
          </a:prstGeom>
        </p:spPr>
      </p:pic>
      <p:grpSp>
        <p:nvGrpSpPr>
          <p:cNvPr id="10" name="medical person four">
            <a:extLst>
              <a:ext uri="{FF2B5EF4-FFF2-40B4-BE49-F238E27FC236}">
                <a16:creationId xmlns:a16="http://schemas.microsoft.com/office/drawing/2014/main" id="{B024A47B-1C48-4D0C-BDEB-3E040D57CA74}"/>
              </a:ext>
            </a:extLst>
          </p:cNvPr>
          <p:cNvGrpSpPr/>
          <p:nvPr/>
        </p:nvGrpSpPr>
        <p:grpSpPr>
          <a:xfrm>
            <a:off x="7169715" y="289867"/>
            <a:ext cx="1281872" cy="4156682"/>
            <a:chOff x="5343525" y="1384301"/>
            <a:chExt cx="1103313" cy="2916238"/>
          </a:xfrm>
          <a:solidFill>
            <a:schemeClr val="accent6">
              <a:lumMod val="40000"/>
              <a:lumOff val="60000"/>
            </a:schemeClr>
          </a:solidFill>
          <a:effectLst>
            <a:outerShdw blurRad="50800" dist="50800" dir="5400000" algn="t" rotWithShape="0">
              <a:schemeClr val="accent6">
                <a:lumMod val="50000"/>
                <a:alpha val="50000"/>
              </a:schemeClr>
            </a:outerShdw>
          </a:effectLst>
        </p:grpSpPr>
        <p:sp>
          <p:nvSpPr>
            <p:cNvPr id="11" name="medical person four">
              <a:extLst>
                <a:ext uri="{FF2B5EF4-FFF2-40B4-BE49-F238E27FC236}">
                  <a16:creationId xmlns:a16="http://schemas.microsoft.com/office/drawing/2014/main" id="{56BE88AD-E96F-D9F3-D848-78C5903ABA19}"/>
                </a:ext>
              </a:extLst>
            </p:cNvPr>
            <p:cNvSpPr>
              <a:spLocks/>
            </p:cNvSpPr>
            <p:nvPr/>
          </p:nvSpPr>
          <p:spPr bwMode="auto">
            <a:xfrm>
              <a:off x="5343525" y="1384301"/>
              <a:ext cx="1103313" cy="2916238"/>
            </a:xfrm>
            <a:custGeom>
              <a:avLst/>
              <a:gdLst>
                <a:gd name="T0" fmla="*/ 419 w 463"/>
                <a:gd name="T1" fmla="*/ 634 h 1224"/>
                <a:gd name="T2" fmla="*/ 411 w 463"/>
                <a:gd name="T3" fmla="*/ 494 h 1224"/>
                <a:gd name="T4" fmla="*/ 446 w 463"/>
                <a:gd name="T5" fmla="*/ 393 h 1224"/>
                <a:gd name="T6" fmla="*/ 453 w 463"/>
                <a:gd name="T7" fmla="*/ 361 h 1224"/>
                <a:gd name="T8" fmla="*/ 461 w 463"/>
                <a:gd name="T9" fmla="*/ 294 h 1224"/>
                <a:gd name="T10" fmla="*/ 453 w 463"/>
                <a:gd name="T11" fmla="*/ 264 h 1224"/>
                <a:gd name="T12" fmla="*/ 391 w 463"/>
                <a:gd name="T13" fmla="*/ 202 h 1224"/>
                <a:gd name="T14" fmla="*/ 388 w 463"/>
                <a:gd name="T15" fmla="*/ 197 h 1224"/>
                <a:gd name="T16" fmla="*/ 396 w 463"/>
                <a:gd name="T17" fmla="*/ 198 h 1224"/>
                <a:gd name="T18" fmla="*/ 398 w 463"/>
                <a:gd name="T19" fmla="*/ 190 h 1224"/>
                <a:gd name="T20" fmla="*/ 405 w 463"/>
                <a:gd name="T21" fmla="*/ 191 h 1224"/>
                <a:gd name="T22" fmla="*/ 407 w 463"/>
                <a:gd name="T23" fmla="*/ 189 h 1224"/>
                <a:gd name="T24" fmla="*/ 408 w 463"/>
                <a:gd name="T25" fmla="*/ 174 h 1224"/>
                <a:gd name="T26" fmla="*/ 412 w 463"/>
                <a:gd name="T27" fmla="*/ 161 h 1224"/>
                <a:gd name="T28" fmla="*/ 414 w 463"/>
                <a:gd name="T29" fmla="*/ 158 h 1224"/>
                <a:gd name="T30" fmla="*/ 365 w 463"/>
                <a:gd name="T31" fmla="*/ 87 h 1224"/>
                <a:gd name="T32" fmla="*/ 354 w 463"/>
                <a:gd name="T33" fmla="*/ 85 h 1224"/>
                <a:gd name="T34" fmla="*/ 322 w 463"/>
                <a:gd name="T35" fmla="*/ 10 h 1224"/>
                <a:gd name="T36" fmla="*/ 215 w 463"/>
                <a:gd name="T37" fmla="*/ 72 h 1224"/>
                <a:gd name="T38" fmla="*/ 240 w 463"/>
                <a:gd name="T39" fmla="*/ 162 h 1224"/>
                <a:gd name="T40" fmla="*/ 262 w 463"/>
                <a:gd name="T41" fmla="*/ 179 h 1224"/>
                <a:gd name="T42" fmla="*/ 191 w 463"/>
                <a:gd name="T43" fmla="*/ 284 h 1224"/>
                <a:gd name="T44" fmla="*/ 147 w 463"/>
                <a:gd name="T45" fmla="*/ 288 h 1224"/>
                <a:gd name="T46" fmla="*/ 1 w 463"/>
                <a:gd name="T47" fmla="*/ 281 h 1224"/>
                <a:gd name="T48" fmla="*/ 195 w 463"/>
                <a:gd name="T49" fmla="*/ 432 h 1224"/>
                <a:gd name="T50" fmla="*/ 200 w 463"/>
                <a:gd name="T51" fmla="*/ 544 h 1224"/>
                <a:gd name="T52" fmla="*/ 184 w 463"/>
                <a:gd name="T53" fmla="*/ 612 h 1224"/>
                <a:gd name="T54" fmla="*/ 109 w 463"/>
                <a:gd name="T55" fmla="*/ 875 h 1224"/>
                <a:gd name="T56" fmla="*/ 131 w 463"/>
                <a:gd name="T57" fmla="*/ 938 h 1224"/>
                <a:gd name="T58" fmla="*/ 129 w 463"/>
                <a:gd name="T59" fmla="*/ 1103 h 1224"/>
                <a:gd name="T60" fmla="*/ 66 w 463"/>
                <a:gd name="T61" fmla="*/ 1160 h 1224"/>
                <a:gd name="T62" fmla="*/ 128 w 463"/>
                <a:gd name="T63" fmla="*/ 1186 h 1224"/>
                <a:gd name="T64" fmla="*/ 159 w 463"/>
                <a:gd name="T65" fmla="*/ 1151 h 1224"/>
                <a:gd name="T66" fmla="*/ 195 w 463"/>
                <a:gd name="T67" fmla="*/ 1146 h 1224"/>
                <a:gd name="T68" fmla="*/ 211 w 463"/>
                <a:gd name="T69" fmla="*/ 1175 h 1224"/>
                <a:gd name="T70" fmla="*/ 216 w 463"/>
                <a:gd name="T71" fmla="*/ 1113 h 1224"/>
                <a:gd name="T72" fmla="*/ 196 w 463"/>
                <a:gd name="T73" fmla="*/ 1056 h 1224"/>
                <a:gd name="T74" fmla="*/ 202 w 463"/>
                <a:gd name="T75" fmla="*/ 960 h 1224"/>
                <a:gd name="T76" fmla="*/ 231 w 463"/>
                <a:gd name="T77" fmla="*/ 914 h 1224"/>
                <a:gd name="T78" fmla="*/ 246 w 463"/>
                <a:gd name="T79" fmla="*/ 922 h 1224"/>
                <a:gd name="T80" fmla="*/ 317 w 463"/>
                <a:gd name="T81" fmla="*/ 1023 h 1224"/>
                <a:gd name="T82" fmla="*/ 274 w 463"/>
                <a:gd name="T83" fmla="*/ 1177 h 1224"/>
                <a:gd name="T84" fmla="*/ 280 w 463"/>
                <a:gd name="T85" fmla="*/ 1224 h 1224"/>
                <a:gd name="T86" fmla="*/ 347 w 463"/>
                <a:gd name="T87" fmla="*/ 1171 h 1224"/>
                <a:gd name="T88" fmla="*/ 363 w 463"/>
                <a:gd name="T89" fmla="*/ 1165 h 1224"/>
                <a:gd name="T90" fmla="*/ 372 w 463"/>
                <a:gd name="T91" fmla="*/ 1089 h 1224"/>
                <a:gd name="T92" fmla="*/ 384 w 463"/>
                <a:gd name="T93" fmla="*/ 939 h 1224"/>
                <a:gd name="T94" fmla="*/ 453 w 463"/>
                <a:gd name="T95" fmla="*/ 900 h 1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1224">
                  <a:moveTo>
                    <a:pt x="438" y="855"/>
                  </a:moveTo>
                  <a:cubicBezTo>
                    <a:pt x="429" y="822"/>
                    <a:pt x="427" y="766"/>
                    <a:pt x="424" y="721"/>
                  </a:cubicBezTo>
                  <a:cubicBezTo>
                    <a:pt x="423" y="705"/>
                    <a:pt x="423" y="690"/>
                    <a:pt x="422" y="678"/>
                  </a:cubicBezTo>
                  <a:cubicBezTo>
                    <a:pt x="421" y="666"/>
                    <a:pt x="420" y="651"/>
                    <a:pt x="419" y="634"/>
                  </a:cubicBezTo>
                  <a:cubicBezTo>
                    <a:pt x="416" y="588"/>
                    <a:pt x="412" y="532"/>
                    <a:pt x="408" y="520"/>
                  </a:cubicBezTo>
                  <a:cubicBezTo>
                    <a:pt x="404" y="507"/>
                    <a:pt x="397" y="498"/>
                    <a:pt x="394" y="494"/>
                  </a:cubicBezTo>
                  <a:cubicBezTo>
                    <a:pt x="396" y="494"/>
                    <a:pt x="400" y="495"/>
                    <a:pt x="403" y="495"/>
                  </a:cubicBezTo>
                  <a:cubicBezTo>
                    <a:pt x="406" y="495"/>
                    <a:pt x="409" y="494"/>
                    <a:pt x="411" y="494"/>
                  </a:cubicBezTo>
                  <a:cubicBezTo>
                    <a:pt x="419" y="493"/>
                    <a:pt x="430" y="468"/>
                    <a:pt x="430" y="456"/>
                  </a:cubicBezTo>
                  <a:cubicBezTo>
                    <a:pt x="430" y="449"/>
                    <a:pt x="433" y="440"/>
                    <a:pt x="436" y="431"/>
                  </a:cubicBezTo>
                  <a:cubicBezTo>
                    <a:pt x="438" y="425"/>
                    <a:pt x="440" y="418"/>
                    <a:pt x="441" y="412"/>
                  </a:cubicBezTo>
                  <a:cubicBezTo>
                    <a:pt x="442" y="406"/>
                    <a:pt x="444" y="399"/>
                    <a:pt x="446" y="393"/>
                  </a:cubicBezTo>
                  <a:cubicBezTo>
                    <a:pt x="447" y="391"/>
                    <a:pt x="447" y="389"/>
                    <a:pt x="448" y="386"/>
                  </a:cubicBezTo>
                  <a:cubicBezTo>
                    <a:pt x="449" y="385"/>
                    <a:pt x="449" y="385"/>
                    <a:pt x="449" y="385"/>
                  </a:cubicBezTo>
                  <a:cubicBezTo>
                    <a:pt x="451" y="378"/>
                    <a:pt x="452" y="372"/>
                    <a:pt x="451" y="365"/>
                  </a:cubicBezTo>
                  <a:cubicBezTo>
                    <a:pt x="451" y="363"/>
                    <a:pt x="452" y="362"/>
                    <a:pt x="453" y="361"/>
                  </a:cubicBezTo>
                  <a:cubicBezTo>
                    <a:pt x="453" y="360"/>
                    <a:pt x="454" y="360"/>
                    <a:pt x="454" y="359"/>
                  </a:cubicBezTo>
                  <a:cubicBezTo>
                    <a:pt x="454" y="357"/>
                    <a:pt x="454" y="357"/>
                    <a:pt x="454" y="357"/>
                  </a:cubicBezTo>
                  <a:cubicBezTo>
                    <a:pt x="458" y="338"/>
                    <a:pt x="462" y="320"/>
                    <a:pt x="461" y="301"/>
                  </a:cubicBezTo>
                  <a:cubicBezTo>
                    <a:pt x="461" y="298"/>
                    <a:pt x="461" y="296"/>
                    <a:pt x="461" y="294"/>
                  </a:cubicBezTo>
                  <a:cubicBezTo>
                    <a:pt x="461" y="288"/>
                    <a:pt x="461" y="284"/>
                    <a:pt x="459" y="280"/>
                  </a:cubicBezTo>
                  <a:cubicBezTo>
                    <a:pt x="458" y="278"/>
                    <a:pt x="458" y="277"/>
                    <a:pt x="457" y="275"/>
                  </a:cubicBezTo>
                  <a:cubicBezTo>
                    <a:pt x="457" y="274"/>
                    <a:pt x="457" y="273"/>
                    <a:pt x="457" y="272"/>
                  </a:cubicBezTo>
                  <a:cubicBezTo>
                    <a:pt x="456" y="269"/>
                    <a:pt x="454" y="267"/>
                    <a:pt x="453" y="264"/>
                  </a:cubicBezTo>
                  <a:cubicBezTo>
                    <a:pt x="451" y="261"/>
                    <a:pt x="449" y="257"/>
                    <a:pt x="447" y="250"/>
                  </a:cubicBezTo>
                  <a:cubicBezTo>
                    <a:pt x="441" y="235"/>
                    <a:pt x="421" y="222"/>
                    <a:pt x="409" y="214"/>
                  </a:cubicBezTo>
                  <a:cubicBezTo>
                    <a:pt x="405" y="212"/>
                    <a:pt x="402" y="209"/>
                    <a:pt x="400" y="208"/>
                  </a:cubicBezTo>
                  <a:cubicBezTo>
                    <a:pt x="398" y="206"/>
                    <a:pt x="395" y="204"/>
                    <a:pt x="391" y="202"/>
                  </a:cubicBezTo>
                  <a:cubicBezTo>
                    <a:pt x="389" y="200"/>
                    <a:pt x="386" y="198"/>
                    <a:pt x="385" y="198"/>
                  </a:cubicBezTo>
                  <a:cubicBezTo>
                    <a:pt x="386" y="197"/>
                    <a:pt x="386" y="197"/>
                    <a:pt x="386" y="197"/>
                  </a:cubicBezTo>
                  <a:cubicBezTo>
                    <a:pt x="386" y="197"/>
                    <a:pt x="386" y="197"/>
                    <a:pt x="386" y="197"/>
                  </a:cubicBezTo>
                  <a:cubicBezTo>
                    <a:pt x="387" y="197"/>
                    <a:pt x="387" y="197"/>
                    <a:pt x="388" y="197"/>
                  </a:cubicBezTo>
                  <a:cubicBezTo>
                    <a:pt x="389" y="196"/>
                    <a:pt x="392" y="198"/>
                    <a:pt x="394" y="200"/>
                  </a:cubicBezTo>
                  <a:cubicBezTo>
                    <a:pt x="394" y="200"/>
                    <a:pt x="394" y="200"/>
                    <a:pt x="394" y="200"/>
                  </a:cubicBezTo>
                  <a:cubicBezTo>
                    <a:pt x="395" y="200"/>
                    <a:pt x="395" y="200"/>
                    <a:pt x="396" y="200"/>
                  </a:cubicBezTo>
                  <a:cubicBezTo>
                    <a:pt x="396" y="199"/>
                    <a:pt x="396" y="199"/>
                    <a:pt x="396" y="198"/>
                  </a:cubicBezTo>
                  <a:cubicBezTo>
                    <a:pt x="396" y="197"/>
                    <a:pt x="396" y="197"/>
                    <a:pt x="396" y="196"/>
                  </a:cubicBezTo>
                  <a:cubicBezTo>
                    <a:pt x="397" y="197"/>
                    <a:pt x="398" y="197"/>
                    <a:pt x="399" y="196"/>
                  </a:cubicBezTo>
                  <a:cubicBezTo>
                    <a:pt x="399" y="196"/>
                    <a:pt x="399" y="194"/>
                    <a:pt x="398" y="193"/>
                  </a:cubicBezTo>
                  <a:cubicBezTo>
                    <a:pt x="398" y="192"/>
                    <a:pt x="398" y="191"/>
                    <a:pt x="398" y="190"/>
                  </a:cubicBezTo>
                  <a:cubicBezTo>
                    <a:pt x="398" y="191"/>
                    <a:pt x="399" y="191"/>
                    <a:pt x="399" y="192"/>
                  </a:cubicBezTo>
                  <a:cubicBezTo>
                    <a:pt x="401" y="193"/>
                    <a:pt x="402" y="195"/>
                    <a:pt x="404" y="195"/>
                  </a:cubicBezTo>
                  <a:cubicBezTo>
                    <a:pt x="404" y="195"/>
                    <a:pt x="404" y="195"/>
                    <a:pt x="405" y="194"/>
                  </a:cubicBezTo>
                  <a:cubicBezTo>
                    <a:pt x="405" y="194"/>
                    <a:pt x="405" y="192"/>
                    <a:pt x="405" y="191"/>
                  </a:cubicBezTo>
                  <a:cubicBezTo>
                    <a:pt x="405" y="191"/>
                    <a:pt x="405" y="189"/>
                    <a:pt x="405" y="189"/>
                  </a:cubicBezTo>
                  <a:cubicBezTo>
                    <a:pt x="405" y="189"/>
                    <a:pt x="405" y="189"/>
                    <a:pt x="406" y="189"/>
                  </a:cubicBezTo>
                  <a:cubicBezTo>
                    <a:pt x="406" y="190"/>
                    <a:pt x="407" y="190"/>
                    <a:pt x="407" y="189"/>
                  </a:cubicBezTo>
                  <a:cubicBezTo>
                    <a:pt x="407" y="189"/>
                    <a:pt x="407" y="189"/>
                    <a:pt x="407" y="189"/>
                  </a:cubicBezTo>
                  <a:cubicBezTo>
                    <a:pt x="407" y="189"/>
                    <a:pt x="409" y="187"/>
                    <a:pt x="409" y="183"/>
                  </a:cubicBezTo>
                  <a:cubicBezTo>
                    <a:pt x="409" y="181"/>
                    <a:pt x="408" y="179"/>
                    <a:pt x="408" y="177"/>
                  </a:cubicBezTo>
                  <a:cubicBezTo>
                    <a:pt x="408" y="177"/>
                    <a:pt x="408" y="176"/>
                    <a:pt x="408" y="176"/>
                  </a:cubicBezTo>
                  <a:cubicBezTo>
                    <a:pt x="408" y="175"/>
                    <a:pt x="408" y="175"/>
                    <a:pt x="408" y="174"/>
                  </a:cubicBezTo>
                  <a:cubicBezTo>
                    <a:pt x="408" y="175"/>
                    <a:pt x="409" y="175"/>
                    <a:pt x="409" y="176"/>
                  </a:cubicBezTo>
                  <a:cubicBezTo>
                    <a:pt x="410" y="178"/>
                    <a:pt x="410" y="179"/>
                    <a:pt x="411" y="179"/>
                  </a:cubicBezTo>
                  <a:cubicBezTo>
                    <a:pt x="411" y="179"/>
                    <a:pt x="412" y="179"/>
                    <a:pt x="412" y="178"/>
                  </a:cubicBezTo>
                  <a:cubicBezTo>
                    <a:pt x="414" y="174"/>
                    <a:pt x="413" y="167"/>
                    <a:pt x="412" y="161"/>
                  </a:cubicBezTo>
                  <a:cubicBezTo>
                    <a:pt x="413" y="162"/>
                    <a:pt x="413" y="162"/>
                    <a:pt x="413" y="162"/>
                  </a:cubicBezTo>
                  <a:cubicBezTo>
                    <a:pt x="413" y="162"/>
                    <a:pt x="414" y="162"/>
                    <a:pt x="414" y="162"/>
                  </a:cubicBezTo>
                  <a:cubicBezTo>
                    <a:pt x="414" y="161"/>
                    <a:pt x="414" y="161"/>
                    <a:pt x="414" y="160"/>
                  </a:cubicBezTo>
                  <a:cubicBezTo>
                    <a:pt x="414" y="160"/>
                    <a:pt x="414" y="159"/>
                    <a:pt x="414" y="158"/>
                  </a:cubicBezTo>
                  <a:cubicBezTo>
                    <a:pt x="414" y="153"/>
                    <a:pt x="414" y="140"/>
                    <a:pt x="412" y="133"/>
                  </a:cubicBezTo>
                  <a:cubicBezTo>
                    <a:pt x="410" y="125"/>
                    <a:pt x="405" y="117"/>
                    <a:pt x="399" y="108"/>
                  </a:cubicBezTo>
                  <a:cubicBezTo>
                    <a:pt x="394" y="101"/>
                    <a:pt x="384" y="90"/>
                    <a:pt x="371" y="87"/>
                  </a:cubicBezTo>
                  <a:cubicBezTo>
                    <a:pt x="369" y="87"/>
                    <a:pt x="367" y="87"/>
                    <a:pt x="365" y="87"/>
                  </a:cubicBezTo>
                  <a:cubicBezTo>
                    <a:pt x="362" y="87"/>
                    <a:pt x="360" y="87"/>
                    <a:pt x="358" y="87"/>
                  </a:cubicBezTo>
                  <a:cubicBezTo>
                    <a:pt x="356" y="88"/>
                    <a:pt x="355" y="88"/>
                    <a:pt x="354" y="88"/>
                  </a:cubicBezTo>
                  <a:cubicBezTo>
                    <a:pt x="353" y="88"/>
                    <a:pt x="353" y="88"/>
                    <a:pt x="353" y="88"/>
                  </a:cubicBezTo>
                  <a:cubicBezTo>
                    <a:pt x="353" y="87"/>
                    <a:pt x="353" y="87"/>
                    <a:pt x="354" y="85"/>
                  </a:cubicBezTo>
                  <a:cubicBezTo>
                    <a:pt x="354" y="84"/>
                    <a:pt x="354" y="84"/>
                    <a:pt x="355" y="84"/>
                  </a:cubicBezTo>
                  <a:cubicBezTo>
                    <a:pt x="356" y="80"/>
                    <a:pt x="357" y="76"/>
                    <a:pt x="357" y="71"/>
                  </a:cubicBezTo>
                  <a:cubicBezTo>
                    <a:pt x="358" y="59"/>
                    <a:pt x="353" y="45"/>
                    <a:pt x="346" y="33"/>
                  </a:cubicBezTo>
                  <a:cubicBezTo>
                    <a:pt x="341" y="24"/>
                    <a:pt x="333" y="17"/>
                    <a:pt x="322" y="10"/>
                  </a:cubicBezTo>
                  <a:cubicBezTo>
                    <a:pt x="311" y="3"/>
                    <a:pt x="300" y="0"/>
                    <a:pt x="288" y="0"/>
                  </a:cubicBezTo>
                  <a:cubicBezTo>
                    <a:pt x="284" y="0"/>
                    <a:pt x="279" y="1"/>
                    <a:pt x="274" y="2"/>
                  </a:cubicBezTo>
                  <a:cubicBezTo>
                    <a:pt x="247" y="6"/>
                    <a:pt x="226" y="32"/>
                    <a:pt x="215" y="46"/>
                  </a:cubicBezTo>
                  <a:cubicBezTo>
                    <a:pt x="206" y="60"/>
                    <a:pt x="214" y="71"/>
                    <a:pt x="215" y="72"/>
                  </a:cubicBezTo>
                  <a:cubicBezTo>
                    <a:pt x="215" y="75"/>
                    <a:pt x="217" y="94"/>
                    <a:pt x="219" y="101"/>
                  </a:cubicBezTo>
                  <a:cubicBezTo>
                    <a:pt x="225" y="121"/>
                    <a:pt x="233" y="125"/>
                    <a:pt x="237" y="126"/>
                  </a:cubicBezTo>
                  <a:cubicBezTo>
                    <a:pt x="239" y="127"/>
                    <a:pt x="239" y="128"/>
                    <a:pt x="239" y="128"/>
                  </a:cubicBezTo>
                  <a:cubicBezTo>
                    <a:pt x="238" y="132"/>
                    <a:pt x="235" y="156"/>
                    <a:pt x="240" y="162"/>
                  </a:cubicBezTo>
                  <a:cubicBezTo>
                    <a:pt x="242" y="164"/>
                    <a:pt x="243" y="165"/>
                    <a:pt x="246" y="164"/>
                  </a:cubicBezTo>
                  <a:cubicBezTo>
                    <a:pt x="248" y="163"/>
                    <a:pt x="250" y="162"/>
                    <a:pt x="251" y="162"/>
                  </a:cubicBezTo>
                  <a:cubicBezTo>
                    <a:pt x="256" y="162"/>
                    <a:pt x="257" y="166"/>
                    <a:pt x="259" y="171"/>
                  </a:cubicBezTo>
                  <a:cubicBezTo>
                    <a:pt x="259" y="173"/>
                    <a:pt x="260" y="176"/>
                    <a:pt x="262" y="179"/>
                  </a:cubicBezTo>
                  <a:cubicBezTo>
                    <a:pt x="267" y="186"/>
                    <a:pt x="271" y="188"/>
                    <a:pt x="273" y="189"/>
                  </a:cubicBezTo>
                  <a:cubicBezTo>
                    <a:pt x="245" y="209"/>
                    <a:pt x="245" y="209"/>
                    <a:pt x="245" y="209"/>
                  </a:cubicBezTo>
                  <a:cubicBezTo>
                    <a:pt x="245" y="209"/>
                    <a:pt x="218" y="230"/>
                    <a:pt x="206" y="244"/>
                  </a:cubicBezTo>
                  <a:cubicBezTo>
                    <a:pt x="197" y="254"/>
                    <a:pt x="194" y="268"/>
                    <a:pt x="191" y="284"/>
                  </a:cubicBezTo>
                  <a:cubicBezTo>
                    <a:pt x="189" y="292"/>
                    <a:pt x="188" y="300"/>
                    <a:pt x="185" y="307"/>
                  </a:cubicBezTo>
                  <a:cubicBezTo>
                    <a:pt x="180" y="323"/>
                    <a:pt x="178" y="333"/>
                    <a:pt x="177" y="337"/>
                  </a:cubicBezTo>
                  <a:cubicBezTo>
                    <a:pt x="174" y="329"/>
                    <a:pt x="161" y="300"/>
                    <a:pt x="155" y="292"/>
                  </a:cubicBezTo>
                  <a:cubicBezTo>
                    <a:pt x="153" y="290"/>
                    <a:pt x="149" y="288"/>
                    <a:pt x="147" y="288"/>
                  </a:cubicBezTo>
                  <a:cubicBezTo>
                    <a:pt x="137" y="288"/>
                    <a:pt x="114" y="286"/>
                    <a:pt x="90" y="284"/>
                  </a:cubicBezTo>
                  <a:cubicBezTo>
                    <a:pt x="54" y="282"/>
                    <a:pt x="13" y="279"/>
                    <a:pt x="5" y="279"/>
                  </a:cubicBezTo>
                  <a:cubicBezTo>
                    <a:pt x="5" y="279"/>
                    <a:pt x="5" y="279"/>
                    <a:pt x="5" y="279"/>
                  </a:cubicBezTo>
                  <a:cubicBezTo>
                    <a:pt x="3" y="279"/>
                    <a:pt x="1" y="279"/>
                    <a:pt x="1" y="281"/>
                  </a:cubicBezTo>
                  <a:cubicBezTo>
                    <a:pt x="0" y="282"/>
                    <a:pt x="1" y="283"/>
                    <a:pt x="2" y="285"/>
                  </a:cubicBezTo>
                  <a:cubicBezTo>
                    <a:pt x="11" y="298"/>
                    <a:pt x="90" y="411"/>
                    <a:pt x="95" y="419"/>
                  </a:cubicBezTo>
                  <a:cubicBezTo>
                    <a:pt x="101" y="428"/>
                    <a:pt x="107" y="431"/>
                    <a:pt x="123" y="431"/>
                  </a:cubicBezTo>
                  <a:cubicBezTo>
                    <a:pt x="136" y="431"/>
                    <a:pt x="188" y="432"/>
                    <a:pt x="195" y="432"/>
                  </a:cubicBezTo>
                  <a:cubicBezTo>
                    <a:pt x="195" y="437"/>
                    <a:pt x="192" y="462"/>
                    <a:pt x="195" y="494"/>
                  </a:cubicBezTo>
                  <a:cubicBezTo>
                    <a:pt x="195" y="497"/>
                    <a:pt x="195" y="501"/>
                    <a:pt x="196" y="505"/>
                  </a:cubicBezTo>
                  <a:cubicBezTo>
                    <a:pt x="196" y="513"/>
                    <a:pt x="196" y="521"/>
                    <a:pt x="199" y="529"/>
                  </a:cubicBezTo>
                  <a:cubicBezTo>
                    <a:pt x="201" y="534"/>
                    <a:pt x="201" y="539"/>
                    <a:pt x="200" y="544"/>
                  </a:cubicBezTo>
                  <a:cubicBezTo>
                    <a:pt x="199" y="554"/>
                    <a:pt x="197" y="565"/>
                    <a:pt x="195" y="575"/>
                  </a:cubicBezTo>
                  <a:cubicBezTo>
                    <a:pt x="195" y="577"/>
                    <a:pt x="194" y="579"/>
                    <a:pt x="194" y="581"/>
                  </a:cubicBezTo>
                  <a:cubicBezTo>
                    <a:pt x="193" y="587"/>
                    <a:pt x="192" y="593"/>
                    <a:pt x="190" y="599"/>
                  </a:cubicBezTo>
                  <a:cubicBezTo>
                    <a:pt x="188" y="603"/>
                    <a:pt x="186" y="607"/>
                    <a:pt x="184" y="612"/>
                  </a:cubicBezTo>
                  <a:cubicBezTo>
                    <a:pt x="183" y="615"/>
                    <a:pt x="181" y="618"/>
                    <a:pt x="180" y="622"/>
                  </a:cubicBezTo>
                  <a:cubicBezTo>
                    <a:pt x="175" y="634"/>
                    <a:pt x="171" y="646"/>
                    <a:pt x="167" y="657"/>
                  </a:cubicBezTo>
                  <a:cubicBezTo>
                    <a:pt x="162" y="671"/>
                    <a:pt x="156" y="685"/>
                    <a:pt x="150" y="702"/>
                  </a:cubicBezTo>
                  <a:cubicBezTo>
                    <a:pt x="126" y="767"/>
                    <a:pt x="113" y="825"/>
                    <a:pt x="109" y="875"/>
                  </a:cubicBezTo>
                  <a:cubicBezTo>
                    <a:pt x="108" y="883"/>
                    <a:pt x="108" y="890"/>
                    <a:pt x="107" y="899"/>
                  </a:cubicBezTo>
                  <a:cubicBezTo>
                    <a:pt x="107" y="906"/>
                    <a:pt x="106" y="915"/>
                    <a:pt x="117" y="916"/>
                  </a:cubicBezTo>
                  <a:cubicBezTo>
                    <a:pt x="130" y="917"/>
                    <a:pt x="130" y="917"/>
                    <a:pt x="130" y="917"/>
                  </a:cubicBezTo>
                  <a:cubicBezTo>
                    <a:pt x="130" y="920"/>
                    <a:pt x="130" y="931"/>
                    <a:pt x="131" y="938"/>
                  </a:cubicBezTo>
                  <a:cubicBezTo>
                    <a:pt x="132" y="943"/>
                    <a:pt x="133" y="948"/>
                    <a:pt x="133" y="953"/>
                  </a:cubicBezTo>
                  <a:cubicBezTo>
                    <a:pt x="137" y="975"/>
                    <a:pt x="140" y="997"/>
                    <a:pt x="139" y="1018"/>
                  </a:cubicBezTo>
                  <a:cubicBezTo>
                    <a:pt x="138" y="1040"/>
                    <a:pt x="137" y="1057"/>
                    <a:pt x="135" y="1073"/>
                  </a:cubicBezTo>
                  <a:cubicBezTo>
                    <a:pt x="134" y="1083"/>
                    <a:pt x="133" y="1093"/>
                    <a:pt x="129" y="1103"/>
                  </a:cubicBezTo>
                  <a:cubicBezTo>
                    <a:pt x="126" y="1109"/>
                    <a:pt x="122" y="1116"/>
                    <a:pt x="118" y="1121"/>
                  </a:cubicBezTo>
                  <a:cubicBezTo>
                    <a:pt x="116" y="1125"/>
                    <a:pt x="114" y="1129"/>
                    <a:pt x="112" y="1133"/>
                  </a:cubicBezTo>
                  <a:cubicBezTo>
                    <a:pt x="105" y="1146"/>
                    <a:pt x="91" y="1151"/>
                    <a:pt x="77" y="1156"/>
                  </a:cubicBezTo>
                  <a:cubicBezTo>
                    <a:pt x="73" y="1158"/>
                    <a:pt x="70" y="1159"/>
                    <a:pt x="66" y="1160"/>
                  </a:cubicBezTo>
                  <a:cubicBezTo>
                    <a:pt x="59" y="1163"/>
                    <a:pt x="45" y="1170"/>
                    <a:pt x="45" y="1180"/>
                  </a:cubicBezTo>
                  <a:cubicBezTo>
                    <a:pt x="45" y="1191"/>
                    <a:pt x="63" y="1191"/>
                    <a:pt x="83" y="1191"/>
                  </a:cubicBezTo>
                  <a:cubicBezTo>
                    <a:pt x="106" y="1191"/>
                    <a:pt x="117" y="1189"/>
                    <a:pt x="127" y="1187"/>
                  </a:cubicBezTo>
                  <a:cubicBezTo>
                    <a:pt x="127" y="1187"/>
                    <a:pt x="128" y="1186"/>
                    <a:pt x="128" y="1186"/>
                  </a:cubicBezTo>
                  <a:cubicBezTo>
                    <a:pt x="134" y="1184"/>
                    <a:pt x="138" y="1179"/>
                    <a:pt x="141" y="1174"/>
                  </a:cubicBezTo>
                  <a:cubicBezTo>
                    <a:pt x="141" y="1173"/>
                    <a:pt x="142" y="1172"/>
                    <a:pt x="142" y="1172"/>
                  </a:cubicBezTo>
                  <a:cubicBezTo>
                    <a:pt x="143" y="1171"/>
                    <a:pt x="143" y="1171"/>
                    <a:pt x="143" y="1171"/>
                  </a:cubicBezTo>
                  <a:cubicBezTo>
                    <a:pt x="148" y="1164"/>
                    <a:pt x="153" y="1157"/>
                    <a:pt x="159" y="1151"/>
                  </a:cubicBezTo>
                  <a:cubicBezTo>
                    <a:pt x="163" y="1148"/>
                    <a:pt x="181" y="1135"/>
                    <a:pt x="191" y="1135"/>
                  </a:cubicBezTo>
                  <a:cubicBezTo>
                    <a:pt x="193" y="1135"/>
                    <a:pt x="194" y="1136"/>
                    <a:pt x="195" y="1137"/>
                  </a:cubicBezTo>
                  <a:cubicBezTo>
                    <a:pt x="195" y="1138"/>
                    <a:pt x="195" y="1138"/>
                    <a:pt x="195" y="1139"/>
                  </a:cubicBezTo>
                  <a:cubicBezTo>
                    <a:pt x="195" y="1146"/>
                    <a:pt x="195" y="1146"/>
                    <a:pt x="195" y="1146"/>
                  </a:cubicBezTo>
                  <a:cubicBezTo>
                    <a:pt x="195" y="1155"/>
                    <a:pt x="195" y="1165"/>
                    <a:pt x="195" y="1174"/>
                  </a:cubicBezTo>
                  <a:cubicBezTo>
                    <a:pt x="195" y="1175"/>
                    <a:pt x="195" y="1175"/>
                    <a:pt x="195" y="1175"/>
                  </a:cubicBezTo>
                  <a:cubicBezTo>
                    <a:pt x="195" y="1175"/>
                    <a:pt x="195" y="1175"/>
                    <a:pt x="195" y="1175"/>
                  </a:cubicBezTo>
                  <a:cubicBezTo>
                    <a:pt x="211" y="1175"/>
                    <a:pt x="211" y="1175"/>
                    <a:pt x="211" y="1175"/>
                  </a:cubicBezTo>
                  <a:cubicBezTo>
                    <a:pt x="212" y="1175"/>
                    <a:pt x="212" y="1175"/>
                    <a:pt x="212" y="1174"/>
                  </a:cubicBezTo>
                  <a:cubicBezTo>
                    <a:pt x="212" y="1174"/>
                    <a:pt x="212" y="1174"/>
                    <a:pt x="212" y="1174"/>
                  </a:cubicBezTo>
                  <a:cubicBezTo>
                    <a:pt x="211" y="1161"/>
                    <a:pt x="211" y="1149"/>
                    <a:pt x="212" y="1137"/>
                  </a:cubicBezTo>
                  <a:cubicBezTo>
                    <a:pt x="213" y="1128"/>
                    <a:pt x="215" y="1119"/>
                    <a:pt x="216" y="1113"/>
                  </a:cubicBezTo>
                  <a:cubicBezTo>
                    <a:pt x="218" y="1104"/>
                    <a:pt x="216" y="1095"/>
                    <a:pt x="211" y="1087"/>
                  </a:cubicBezTo>
                  <a:cubicBezTo>
                    <a:pt x="210" y="1085"/>
                    <a:pt x="207" y="1083"/>
                    <a:pt x="205" y="1080"/>
                  </a:cubicBezTo>
                  <a:cubicBezTo>
                    <a:pt x="201" y="1077"/>
                    <a:pt x="197" y="1073"/>
                    <a:pt x="197" y="1068"/>
                  </a:cubicBezTo>
                  <a:cubicBezTo>
                    <a:pt x="196" y="1064"/>
                    <a:pt x="196" y="1060"/>
                    <a:pt x="196" y="1056"/>
                  </a:cubicBezTo>
                  <a:cubicBezTo>
                    <a:pt x="196" y="1054"/>
                    <a:pt x="196" y="1054"/>
                    <a:pt x="196" y="1054"/>
                  </a:cubicBezTo>
                  <a:cubicBezTo>
                    <a:pt x="196" y="1052"/>
                    <a:pt x="196" y="1049"/>
                    <a:pt x="197" y="1047"/>
                  </a:cubicBezTo>
                  <a:cubicBezTo>
                    <a:pt x="197" y="1037"/>
                    <a:pt x="197" y="1026"/>
                    <a:pt x="196" y="1016"/>
                  </a:cubicBezTo>
                  <a:cubicBezTo>
                    <a:pt x="194" y="1003"/>
                    <a:pt x="198" y="981"/>
                    <a:pt x="202" y="960"/>
                  </a:cubicBezTo>
                  <a:cubicBezTo>
                    <a:pt x="205" y="946"/>
                    <a:pt x="207" y="933"/>
                    <a:pt x="208" y="923"/>
                  </a:cubicBezTo>
                  <a:cubicBezTo>
                    <a:pt x="208" y="920"/>
                    <a:pt x="208" y="916"/>
                    <a:pt x="211" y="915"/>
                  </a:cubicBezTo>
                  <a:cubicBezTo>
                    <a:pt x="216" y="914"/>
                    <a:pt x="221" y="914"/>
                    <a:pt x="227" y="914"/>
                  </a:cubicBezTo>
                  <a:cubicBezTo>
                    <a:pt x="228" y="914"/>
                    <a:pt x="230" y="914"/>
                    <a:pt x="231" y="914"/>
                  </a:cubicBezTo>
                  <a:cubicBezTo>
                    <a:pt x="233" y="914"/>
                    <a:pt x="234" y="914"/>
                    <a:pt x="235" y="914"/>
                  </a:cubicBezTo>
                  <a:cubicBezTo>
                    <a:pt x="238" y="914"/>
                    <a:pt x="240" y="914"/>
                    <a:pt x="242" y="914"/>
                  </a:cubicBezTo>
                  <a:cubicBezTo>
                    <a:pt x="243" y="913"/>
                    <a:pt x="244" y="914"/>
                    <a:pt x="244" y="917"/>
                  </a:cubicBezTo>
                  <a:cubicBezTo>
                    <a:pt x="244" y="919"/>
                    <a:pt x="244" y="921"/>
                    <a:pt x="246" y="922"/>
                  </a:cubicBezTo>
                  <a:cubicBezTo>
                    <a:pt x="246" y="923"/>
                    <a:pt x="248" y="924"/>
                    <a:pt x="248" y="924"/>
                  </a:cubicBezTo>
                  <a:cubicBezTo>
                    <a:pt x="257" y="928"/>
                    <a:pt x="268" y="933"/>
                    <a:pt x="280" y="935"/>
                  </a:cubicBezTo>
                  <a:cubicBezTo>
                    <a:pt x="297" y="939"/>
                    <a:pt x="306" y="940"/>
                    <a:pt x="308" y="940"/>
                  </a:cubicBezTo>
                  <a:cubicBezTo>
                    <a:pt x="309" y="946"/>
                    <a:pt x="315" y="1000"/>
                    <a:pt x="317" y="1023"/>
                  </a:cubicBezTo>
                  <a:cubicBezTo>
                    <a:pt x="319" y="1045"/>
                    <a:pt x="316" y="1066"/>
                    <a:pt x="313" y="1088"/>
                  </a:cubicBezTo>
                  <a:cubicBezTo>
                    <a:pt x="312" y="1090"/>
                    <a:pt x="312" y="1090"/>
                    <a:pt x="312" y="1090"/>
                  </a:cubicBezTo>
                  <a:cubicBezTo>
                    <a:pt x="308" y="1117"/>
                    <a:pt x="298" y="1143"/>
                    <a:pt x="282" y="1168"/>
                  </a:cubicBezTo>
                  <a:cubicBezTo>
                    <a:pt x="280" y="1171"/>
                    <a:pt x="277" y="1174"/>
                    <a:pt x="274" y="1177"/>
                  </a:cubicBezTo>
                  <a:cubicBezTo>
                    <a:pt x="272" y="1180"/>
                    <a:pt x="269" y="1182"/>
                    <a:pt x="267" y="1185"/>
                  </a:cubicBezTo>
                  <a:cubicBezTo>
                    <a:pt x="266" y="1187"/>
                    <a:pt x="266" y="1187"/>
                    <a:pt x="266" y="1187"/>
                  </a:cubicBezTo>
                  <a:cubicBezTo>
                    <a:pt x="261" y="1194"/>
                    <a:pt x="255" y="1202"/>
                    <a:pt x="258" y="1211"/>
                  </a:cubicBezTo>
                  <a:cubicBezTo>
                    <a:pt x="261" y="1219"/>
                    <a:pt x="269" y="1224"/>
                    <a:pt x="280" y="1224"/>
                  </a:cubicBezTo>
                  <a:cubicBezTo>
                    <a:pt x="281" y="1224"/>
                    <a:pt x="282" y="1224"/>
                    <a:pt x="283" y="1224"/>
                  </a:cubicBezTo>
                  <a:cubicBezTo>
                    <a:pt x="294" y="1223"/>
                    <a:pt x="324" y="1220"/>
                    <a:pt x="339" y="1201"/>
                  </a:cubicBezTo>
                  <a:cubicBezTo>
                    <a:pt x="345" y="1193"/>
                    <a:pt x="346" y="1184"/>
                    <a:pt x="346" y="1175"/>
                  </a:cubicBezTo>
                  <a:cubicBezTo>
                    <a:pt x="346" y="1174"/>
                    <a:pt x="346" y="1173"/>
                    <a:pt x="347" y="1171"/>
                  </a:cubicBezTo>
                  <a:cubicBezTo>
                    <a:pt x="347" y="1167"/>
                    <a:pt x="348" y="1163"/>
                    <a:pt x="349" y="1158"/>
                  </a:cubicBezTo>
                  <a:cubicBezTo>
                    <a:pt x="350" y="1156"/>
                    <a:pt x="358" y="1146"/>
                    <a:pt x="360" y="1150"/>
                  </a:cubicBezTo>
                  <a:cubicBezTo>
                    <a:pt x="361" y="1151"/>
                    <a:pt x="360" y="1153"/>
                    <a:pt x="360" y="1155"/>
                  </a:cubicBezTo>
                  <a:cubicBezTo>
                    <a:pt x="360" y="1160"/>
                    <a:pt x="360" y="1165"/>
                    <a:pt x="363" y="1165"/>
                  </a:cubicBezTo>
                  <a:cubicBezTo>
                    <a:pt x="364" y="1165"/>
                    <a:pt x="364" y="1165"/>
                    <a:pt x="364" y="1165"/>
                  </a:cubicBezTo>
                  <a:cubicBezTo>
                    <a:pt x="370" y="1165"/>
                    <a:pt x="375" y="1166"/>
                    <a:pt x="376" y="1163"/>
                  </a:cubicBezTo>
                  <a:cubicBezTo>
                    <a:pt x="380" y="1158"/>
                    <a:pt x="376" y="1110"/>
                    <a:pt x="376" y="1101"/>
                  </a:cubicBezTo>
                  <a:cubicBezTo>
                    <a:pt x="375" y="1097"/>
                    <a:pt x="374" y="1093"/>
                    <a:pt x="372" y="1089"/>
                  </a:cubicBezTo>
                  <a:cubicBezTo>
                    <a:pt x="369" y="1082"/>
                    <a:pt x="366" y="1073"/>
                    <a:pt x="367" y="1057"/>
                  </a:cubicBezTo>
                  <a:cubicBezTo>
                    <a:pt x="368" y="1042"/>
                    <a:pt x="369" y="1037"/>
                    <a:pt x="371" y="1029"/>
                  </a:cubicBezTo>
                  <a:cubicBezTo>
                    <a:pt x="373" y="1022"/>
                    <a:pt x="375" y="1014"/>
                    <a:pt x="378" y="996"/>
                  </a:cubicBezTo>
                  <a:cubicBezTo>
                    <a:pt x="383" y="969"/>
                    <a:pt x="384" y="943"/>
                    <a:pt x="384" y="939"/>
                  </a:cubicBezTo>
                  <a:cubicBezTo>
                    <a:pt x="385" y="939"/>
                    <a:pt x="388" y="939"/>
                    <a:pt x="390" y="939"/>
                  </a:cubicBezTo>
                  <a:cubicBezTo>
                    <a:pt x="391" y="939"/>
                    <a:pt x="394" y="938"/>
                    <a:pt x="397" y="938"/>
                  </a:cubicBezTo>
                  <a:cubicBezTo>
                    <a:pt x="415" y="936"/>
                    <a:pt x="448" y="934"/>
                    <a:pt x="456" y="930"/>
                  </a:cubicBezTo>
                  <a:cubicBezTo>
                    <a:pt x="463" y="927"/>
                    <a:pt x="459" y="917"/>
                    <a:pt x="453" y="900"/>
                  </a:cubicBezTo>
                  <a:cubicBezTo>
                    <a:pt x="448" y="888"/>
                    <a:pt x="442" y="873"/>
                    <a:pt x="438" y="855"/>
                  </a:cubicBez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solidFill>
                  <a:srgbClr val="003366"/>
                </a:solidFill>
              </a:endParaRPr>
            </a:p>
          </p:txBody>
        </p:sp>
        <p:sp>
          <p:nvSpPr>
            <p:cNvPr id="12" name="stethoscope piece">
              <a:extLst>
                <a:ext uri="{FF2B5EF4-FFF2-40B4-BE49-F238E27FC236}">
                  <a16:creationId xmlns:a16="http://schemas.microsoft.com/office/drawing/2014/main" id="{22C08DF2-CD71-6169-A384-1749BC6F8041}"/>
                </a:ext>
              </a:extLst>
            </p:cNvPr>
            <p:cNvSpPr>
              <a:spLocks/>
            </p:cNvSpPr>
            <p:nvPr/>
          </p:nvSpPr>
          <p:spPr bwMode="auto">
            <a:xfrm>
              <a:off x="6080125" y="1803401"/>
              <a:ext cx="95250" cy="303213"/>
            </a:xfrm>
            <a:custGeom>
              <a:avLst/>
              <a:gdLst>
                <a:gd name="T0" fmla="*/ 37 w 40"/>
                <a:gd name="T1" fmla="*/ 18 h 127"/>
                <a:gd name="T2" fmla="*/ 26 w 40"/>
                <a:gd name="T3" fmla="*/ 2 h 127"/>
                <a:gd name="T4" fmla="*/ 25 w 40"/>
                <a:gd name="T5" fmla="*/ 4 h 127"/>
                <a:gd name="T6" fmla="*/ 26 w 40"/>
                <a:gd name="T7" fmla="*/ 8 h 127"/>
                <a:gd name="T8" fmla="*/ 32 w 40"/>
                <a:gd name="T9" fmla="*/ 19 h 127"/>
                <a:gd name="T10" fmla="*/ 33 w 40"/>
                <a:gd name="T11" fmla="*/ 44 h 127"/>
                <a:gd name="T12" fmla="*/ 18 w 40"/>
                <a:gd name="T13" fmla="*/ 96 h 127"/>
                <a:gd name="T14" fmla="*/ 17 w 40"/>
                <a:gd name="T15" fmla="*/ 96 h 127"/>
                <a:gd name="T16" fmla="*/ 13 w 40"/>
                <a:gd name="T17" fmla="*/ 97 h 127"/>
                <a:gd name="T18" fmla="*/ 12 w 40"/>
                <a:gd name="T19" fmla="*/ 98 h 127"/>
                <a:gd name="T20" fmla="*/ 12 w 40"/>
                <a:gd name="T21" fmla="*/ 98 h 127"/>
                <a:gd name="T22" fmla="*/ 0 w 40"/>
                <a:gd name="T23" fmla="*/ 107 h 127"/>
                <a:gd name="T24" fmla="*/ 8 w 40"/>
                <a:gd name="T25" fmla="*/ 121 h 127"/>
                <a:gd name="T26" fmla="*/ 27 w 40"/>
                <a:gd name="T27" fmla="*/ 119 h 127"/>
                <a:gd name="T28" fmla="*/ 26 w 40"/>
                <a:gd name="T29" fmla="*/ 109 h 127"/>
                <a:gd name="T30" fmla="*/ 24 w 40"/>
                <a:gd name="T31" fmla="*/ 107 h 127"/>
                <a:gd name="T32" fmla="*/ 25 w 40"/>
                <a:gd name="T33" fmla="*/ 100 h 127"/>
                <a:gd name="T34" fmla="*/ 22 w 40"/>
                <a:gd name="T35" fmla="*/ 97 h 127"/>
                <a:gd name="T36" fmla="*/ 22 w 40"/>
                <a:gd name="T37" fmla="*/ 97 h 127"/>
                <a:gd name="T38" fmla="*/ 37 w 40"/>
                <a:gd name="T39" fmla="*/ 45 h 127"/>
                <a:gd name="T40" fmla="*/ 37 w 40"/>
                <a:gd name="T41" fmla="*/ 1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127">
                  <a:moveTo>
                    <a:pt x="37" y="18"/>
                  </a:moveTo>
                  <a:cubicBezTo>
                    <a:pt x="34" y="12"/>
                    <a:pt x="26" y="2"/>
                    <a:pt x="26" y="2"/>
                  </a:cubicBezTo>
                  <a:cubicBezTo>
                    <a:pt x="25" y="0"/>
                    <a:pt x="25" y="3"/>
                    <a:pt x="25" y="4"/>
                  </a:cubicBezTo>
                  <a:cubicBezTo>
                    <a:pt x="26" y="5"/>
                    <a:pt x="26" y="7"/>
                    <a:pt x="26" y="8"/>
                  </a:cubicBezTo>
                  <a:cubicBezTo>
                    <a:pt x="26" y="8"/>
                    <a:pt x="30" y="14"/>
                    <a:pt x="32" y="19"/>
                  </a:cubicBezTo>
                  <a:cubicBezTo>
                    <a:pt x="35" y="26"/>
                    <a:pt x="35" y="34"/>
                    <a:pt x="33" y="44"/>
                  </a:cubicBezTo>
                  <a:cubicBezTo>
                    <a:pt x="31" y="52"/>
                    <a:pt x="21" y="88"/>
                    <a:pt x="18" y="96"/>
                  </a:cubicBezTo>
                  <a:cubicBezTo>
                    <a:pt x="18" y="96"/>
                    <a:pt x="18" y="96"/>
                    <a:pt x="17" y="96"/>
                  </a:cubicBezTo>
                  <a:cubicBezTo>
                    <a:pt x="16" y="95"/>
                    <a:pt x="13" y="96"/>
                    <a:pt x="13" y="97"/>
                  </a:cubicBezTo>
                  <a:cubicBezTo>
                    <a:pt x="13" y="97"/>
                    <a:pt x="12" y="98"/>
                    <a:pt x="12" y="98"/>
                  </a:cubicBezTo>
                  <a:cubicBezTo>
                    <a:pt x="12" y="98"/>
                    <a:pt x="12" y="98"/>
                    <a:pt x="12" y="98"/>
                  </a:cubicBezTo>
                  <a:cubicBezTo>
                    <a:pt x="6" y="98"/>
                    <a:pt x="0" y="101"/>
                    <a:pt x="0" y="107"/>
                  </a:cubicBezTo>
                  <a:cubicBezTo>
                    <a:pt x="0" y="112"/>
                    <a:pt x="4" y="118"/>
                    <a:pt x="8" y="121"/>
                  </a:cubicBezTo>
                  <a:cubicBezTo>
                    <a:pt x="14" y="125"/>
                    <a:pt x="22" y="127"/>
                    <a:pt x="27" y="119"/>
                  </a:cubicBezTo>
                  <a:cubicBezTo>
                    <a:pt x="29" y="116"/>
                    <a:pt x="28" y="112"/>
                    <a:pt x="26" y="109"/>
                  </a:cubicBezTo>
                  <a:cubicBezTo>
                    <a:pt x="25" y="109"/>
                    <a:pt x="25" y="108"/>
                    <a:pt x="24" y="107"/>
                  </a:cubicBezTo>
                  <a:cubicBezTo>
                    <a:pt x="24" y="105"/>
                    <a:pt x="25" y="101"/>
                    <a:pt x="25" y="100"/>
                  </a:cubicBezTo>
                  <a:cubicBezTo>
                    <a:pt x="26" y="98"/>
                    <a:pt x="24" y="98"/>
                    <a:pt x="22" y="97"/>
                  </a:cubicBezTo>
                  <a:cubicBezTo>
                    <a:pt x="22" y="97"/>
                    <a:pt x="22" y="97"/>
                    <a:pt x="22" y="97"/>
                  </a:cubicBezTo>
                  <a:cubicBezTo>
                    <a:pt x="25" y="88"/>
                    <a:pt x="36" y="53"/>
                    <a:pt x="37" y="45"/>
                  </a:cubicBezTo>
                  <a:cubicBezTo>
                    <a:pt x="40" y="34"/>
                    <a:pt x="39" y="26"/>
                    <a:pt x="37" y="1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003366"/>
                </a:solidFill>
              </a:endParaRPr>
            </a:p>
          </p:txBody>
        </p:sp>
        <p:sp>
          <p:nvSpPr>
            <p:cNvPr id="13" name="stethoscope piece">
              <a:extLst>
                <a:ext uri="{FF2B5EF4-FFF2-40B4-BE49-F238E27FC236}">
                  <a16:creationId xmlns:a16="http://schemas.microsoft.com/office/drawing/2014/main" id="{FFD69CB9-3A4E-FCE4-DB86-522B4C445BE4}"/>
                </a:ext>
              </a:extLst>
            </p:cNvPr>
            <p:cNvSpPr>
              <a:spLocks noEditPoints="1"/>
            </p:cNvSpPr>
            <p:nvPr/>
          </p:nvSpPr>
          <p:spPr bwMode="auto">
            <a:xfrm>
              <a:off x="5884863" y="1831976"/>
              <a:ext cx="176213" cy="330200"/>
            </a:xfrm>
            <a:custGeom>
              <a:avLst/>
              <a:gdLst>
                <a:gd name="T0" fmla="*/ 63 w 74"/>
                <a:gd name="T1" fmla="*/ 130 h 138"/>
                <a:gd name="T2" fmla="*/ 45 w 74"/>
                <a:gd name="T3" fmla="*/ 124 h 138"/>
                <a:gd name="T4" fmla="*/ 48 w 74"/>
                <a:gd name="T5" fmla="*/ 113 h 138"/>
                <a:gd name="T6" fmla="*/ 58 w 74"/>
                <a:gd name="T7" fmla="*/ 72 h 138"/>
                <a:gd name="T8" fmla="*/ 58 w 74"/>
                <a:gd name="T9" fmla="*/ 67 h 138"/>
                <a:gd name="T10" fmla="*/ 57 w 74"/>
                <a:gd name="T11" fmla="*/ 52 h 138"/>
                <a:gd name="T12" fmla="*/ 45 w 74"/>
                <a:gd name="T13" fmla="*/ 38 h 138"/>
                <a:gd name="T14" fmla="*/ 41 w 74"/>
                <a:gd name="T15" fmla="*/ 19 h 138"/>
                <a:gd name="T16" fmla="*/ 46 w 74"/>
                <a:gd name="T17" fmla="*/ 1 h 138"/>
                <a:gd name="T18" fmla="*/ 40 w 74"/>
                <a:gd name="T19" fmla="*/ 6 h 138"/>
                <a:gd name="T20" fmla="*/ 37 w 74"/>
                <a:gd name="T21" fmla="*/ 26 h 138"/>
                <a:gd name="T22" fmla="*/ 35 w 74"/>
                <a:gd name="T23" fmla="*/ 36 h 138"/>
                <a:gd name="T24" fmla="*/ 32 w 74"/>
                <a:gd name="T25" fmla="*/ 40 h 138"/>
                <a:gd name="T26" fmla="*/ 26 w 74"/>
                <a:gd name="T27" fmla="*/ 47 h 138"/>
                <a:gd name="T28" fmla="*/ 25 w 74"/>
                <a:gd name="T29" fmla="*/ 75 h 138"/>
                <a:gd name="T30" fmla="*/ 35 w 74"/>
                <a:gd name="T31" fmla="*/ 116 h 138"/>
                <a:gd name="T32" fmla="*/ 26 w 74"/>
                <a:gd name="T33" fmla="*/ 126 h 138"/>
                <a:gd name="T34" fmla="*/ 11 w 74"/>
                <a:gd name="T35" fmla="*/ 125 h 138"/>
                <a:gd name="T36" fmla="*/ 10 w 74"/>
                <a:gd name="T37" fmla="*/ 132 h 138"/>
                <a:gd name="T38" fmla="*/ 27 w 74"/>
                <a:gd name="T39" fmla="*/ 130 h 138"/>
                <a:gd name="T40" fmla="*/ 43 w 74"/>
                <a:gd name="T41" fmla="*/ 127 h 138"/>
                <a:gd name="T42" fmla="*/ 54 w 74"/>
                <a:gd name="T43" fmla="*/ 133 h 138"/>
                <a:gd name="T44" fmla="*/ 64 w 74"/>
                <a:gd name="T45" fmla="*/ 135 h 138"/>
                <a:gd name="T46" fmla="*/ 64 w 74"/>
                <a:gd name="T47" fmla="*/ 129 h 138"/>
                <a:gd name="T48" fmla="*/ 39 w 74"/>
                <a:gd name="T49" fmla="*/ 114 h 138"/>
                <a:gd name="T50" fmla="*/ 31 w 74"/>
                <a:gd name="T51" fmla="*/ 74 h 138"/>
                <a:gd name="T52" fmla="*/ 30 w 74"/>
                <a:gd name="T53" fmla="*/ 71 h 138"/>
                <a:gd name="T54" fmla="*/ 31 w 74"/>
                <a:gd name="T55" fmla="*/ 50 h 138"/>
                <a:gd name="T56" fmla="*/ 52 w 74"/>
                <a:gd name="T57" fmla="*/ 50 h 138"/>
                <a:gd name="T58" fmla="*/ 52 w 74"/>
                <a:gd name="T59" fmla="*/ 71 h 138"/>
                <a:gd name="T60" fmla="*/ 53 w 74"/>
                <a:gd name="T61" fmla="*/ 73 h 138"/>
                <a:gd name="T62" fmla="*/ 41 w 74"/>
                <a:gd name="T63" fmla="*/ 11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 h="138">
                  <a:moveTo>
                    <a:pt x="64" y="129"/>
                  </a:moveTo>
                  <a:cubicBezTo>
                    <a:pt x="63" y="129"/>
                    <a:pt x="63" y="130"/>
                    <a:pt x="63" y="130"/>
                  </a:cubicBezTo>
                  <a:cubicBezTo>
                    <a:pt x="60" y="131"/>
                    <a:pt x="58" y="130"/>
                    <a:pt x="54" y="130"/>
                  </a:cubicBezTo>
                  <a:cubicBezTo>
                    <a:pt x="51" y="129"/>
                    <a:pt x="48" y="126"/>
                    <a:pt x="45" y="124"/>
                  </a:cubicBezTo>
                  <a:cubicBezTo>
                    <a:pt x="44" y="123"/>
                    <a:pt x="44" y="122"/>
                    <a:pt x="43" y="121"/>
                  </a:cubicBezTo>
                  <a:cubicBezTo>
                    <a:pt x="45" y="118"/>
                    <a:pt x="46" y="115"/>
                    <a:pt x="48" y="113"/>
                  </a:cubicBezTo>
                  <a:cubicBezTo>
                    <a:pt x="55" y="100"/>
                    <a:pt x="56" y="84"/>
                    <a:pt x="57" y="73"/>
                  </a:cubicBezTo>
                  <a:cubicBezTo>
                    <a:pt x="57" y="73"/>
                    <a:pt x="57" y="73"/>
                    <a:pt x="58" y="72"/>
                  </a:cubicBezTo>
                  <a:cubicBezTo>
                    <a:pt x="58" y="72"/>
                    <a:pt x="58" y="72"/>
                    <a:pt x="58" y="72"/>
                  </a:cubicBezTo>
                  <a:cubicBezTo>
                    <a:pt x="58" y="71"/>
                    <a:pt x="58" y="68"/>
                    <a:pt x="58" y="67"/>
                  </a:cubicBezTo>
                  <a:cubicBezTo>
                    <a:pt x="58" y="65"/>
                    <a:pt x="58" y="63"/>
                    <a:pt x="58" y="61"/>
                  </a:cubicBezTo>
                  <a:cubicBezTo>
                    <a:pt x="58" y="58"/>
                    <a:pt x="58" y="55"/>
                    <a:pt x="57" y="52"/>
                  </a:cubicBezTo>
                  <a:cubicBezTo>
                    <a:pt x="57" y="48"/>
                    <a:pt x="55" y="43"/>
                    <a:pt x="50" y="40"/>
                  </a:cubicBezTo>
                  <a:cubicBezTo>
                    <a:pt x="49" y="40"/>
                    <a:pt x="46" y="39"/>
                    <a:pt x="45" y="38"/>
                  </a:cubicBezTo>
                  <a:cubicBezTo>
                    <a:pt x="43" y="36"/>
                    <a:pt x="43" y="33"/>
                    <a:pt x="42" y="31"/>
                  </a:cubicBezTo>
                  <a:cubicBezTo>
                    <a:pt x="40" y="28"/>
                    <a:pt x="41" y="23"/>
                    <a:pt x="41" y="19"/>
                  </a:cubicBezTo>
                  <a:cubicBezTo>
                    <a:pt x="42" y="15"/>
                    <a:pt x="42" y="11"/>
                    <a:pt x="44" y="8"/>
                  </a:cubicBezTo>
                  <a:cubicBezTo>
                    <a:pt x="45" y="7"/>
                    <a:pt x="46" y="2"/>
                    <a:pt x="46" y="1"/>
                  </a:cubicBezTo>
                  <a:cubicBezTo>
                    <a:pt x="45" y="0"/>
                    <a:pt x="44" y="0"/>
                    <a:pt x="43" y="0"/>
                  </a:cubicBezTo>
                  <a:cubicBezTo>
                    <a:pt x="43" y="0"/>
                    <a:pt x="43" y="0"/>
                    <a:pt x="40" y="6"/>
                  </a:cubicBezTo>
                  <a:cubicBezTo>
                    <a:pt x="38" y="10"/>
                    <a:pt x="37" y="15"/>
                    <a:pt x="37" y="19"/>
                  </a:cubicBezTo>
                  <a:cubicBezTo>
                    <a:pt x="37" y="21"/>
                    <a:pt x="37" y="24"/>
                    <a:pt x="37" y="26"/>
                  </a:cubicBezTo>
                  <a:cubicBezTo>
                    <a:pt x="37" y="28"/>
                    <a:pt x="36" y="30"/>
                    <a:pt x="36" y="32"/>
                  </a:cubicBezTo>
                  <a:cubicBezTo>
                    <a:pt x="35" y="33"/>
                    <a:pt x="35" y="35"/>
                    <a:pt x="35" y="36"/>
                  </a:cubicBezTo>
                  <a:cubicBezTo>
                    <a:pt x="35" y="37"/>
                    <a:pt x="35" y="38"/>
                    <a:pt x="35" y="39"/>
                  </a:cubicBezTo>
                  <a:cubicBezTo>
                    <a:pt x="34" y="39"/>
                    <a:pt x="33" y="40"/>
                    <a:pt x="32" y="40"/>
                  </a:cubicBezTo>
                  <a:cubicBezTo>
                    <a:pt x="31" y="40"/>
                    <a:pt x="31" y="41"/>
                    <a:pt x="30" y="42"/>
                  </a:cubicBezTo>
                  <a:cubicBezTo>
                    <a:pt x="28" y="43"/>
                    <a:pt x="27" y="45"/>
                    <a:pt x="26" y="47"/>
                  </a:cubicBezTo>
                  <a:cubicBezTo>
                    <a:pt x="24" y="50"/>
                    <a:pt x="24" y="54"/>
                    <a:pt x="24" y="59"/>
                  </a:cubicBezTo>
                  <a:cubicBezTo>
                    <a:pt x="24" y="63"/>
                    <a:pt x="24" y="74"/>
                    <a:pt x="25" y="75"/>
                  </a:cubicBezTo>
                  <a:cubicBezTo>
                    <a:pt x="25" y="75"/>
                    <a:pt x="25" y="75"/>
                    <a:pt x="26" y="75"/>
                  </a:cubicBezTo>
                  <a:cubicBezTo>
                    <a:pt x="27" y="92"/>
                    <a:pt x="30" y="105"/>
                    <a:pt x="35" y="116"/>
                  </a:cubicBezTo>
                  <a:cubicBezTo>
                    <a:pt x="36" y="117"/>
                    <a:pt x="37" y="119"/>
                    <a:pt x="38" y="121"/>
                  </a:cubicBezTo>
                  <a:cubicBezTo>
                    <a:pt x="35" y="124"/>
                    <a:pt x="31" y="126"/>
                    <a:pt x="26" y="126"/>
                  </a:cubicBezTo>
                  <a:cubicBezTo>
                    <a:pt x="22" y="127"/>
                    <a:pt x="17" y="127"/>
                    <a:pt x="12" y="127"/>
                  </a:cubicBezTo>
                  <a:cubicBezTo>
                    <a:pt x="12" y="126"/>
                    <a:pt x="12" y="125"/>
                    <a:pt x="11" y="125"/>
                  </a:cubicBezTo>
                  <a:cubicBezTo>
                    <a:pt x="11" y="125"/>
                    <a:pt x="2" y="121"/>
                    <a:pt x="1" y="127"/>
                  </a:cubicBezTo>
                  <a:cubicBezTo>
                    <a:pt x="0" y="132"/>
                    <a:pt x="8" y="132"/>
                    <a:pt x="10" y="132"/>
                  </a:cubicBezTo>
                  <a:cubicBezTo>
                    <a:pt x="10" y="132"/>
                    <a:pt x="11" y="131"/>
                    <a:pt x="12" y="130"/>
                  </a:cubicBezTo>
                  <a:cubicBezTo>
                    <a:pt x="16" y="131"/>
                    <a:pt x="22" y="131"/>
                    <a:pt x="27" y="130"/>
                  </a:cubicBezTo>
                  <a:cubicBezTo>
                    <a:pt x="32" y="129"/>
                    <a:pt x="36" y="127"/>
                    <a:pt x="40" y="124"/>
                  </a:cubicBezTo>
                  <a:cubicBezTo>
                    <a:pt x="41" y="125"/>
                    <a:pt x="42" y="126"/>
                    <a:pt x="43" y="127"/>
                  </a:cubicBezTo>
                  <a:cubicBezTo>
                    <a:pt x="44" y="128"/>
                    <a:pt x="46" y="130"/>
                    <a:pt x="48" y="131"/>
                  </a:cubicBezTo>
                  <a:cubicBezTo>
                    <a:pt x="50" y="132"/>
                    <a:pt x="51" y="133"/>
                    <a:pt x="54" y="133"/>
                  </a:cubicBezTo>
                  <a:cubicBezTo>
                    <a:pt x="57" y="134"/>
                    <a:pt x="60" y="134"/>
                    <a:pt x="63" y="134"/>
                  </a:cubicBezTo>
                  <a:cubicBezTo>
                    <a:pt x="63" y="135"/>
                    <a:pt x="64" y="135"/>
                    <a:pt x="64" y="135"/>
                  </a:cubicBezTo>
                  <a:cubicBezTo>
                    <a:pt x="64" y="135"/>
                    <a:pt x="74" y="138"/>
                    <a:pt x="74" y="132"/>
                  </a:cubicBezTo>
                  <a:cubicBezTo>
                    <a:pt x="73" y="125"/>
                    <a:pt x="63" y="128"/>
                    <a:pt x="64" y="129"/>
                  </a:cubicBezTo>
                  <a:close/>
                  <a:moveTo>
                    <a:pt x="41" y="118"/>
                  </a:moveTo>
                  <a:cubicBezTo>
                    <a:pt x="40" y="116"/>
                    <a:pt x="39" y="115"/>
                    <a:pt x="39" y="114"/>
                  </a:cubicBezTo>
                  <a:cubicBezTo>
                    <a:pt x="33" y="104"/>
                    <a:pt x="30" y="91"/>
                    <a:pt x="30" y="75"/>
                  </a:cubicBezTo>
                  <a:cubicBezTo>
                    <a:pt x="30" y="74"/>
                    <a:pt x="31" y="74"/>
                    <a:pt x="31" y="74"/>
                  </a:cubicBezTo>
                  <a:cubicBezTo>
                    <a:pt x="31" y="74"/>
                    <a:pt x="31" y="73"/>
                    <a:pt x="31" y="73"/>
                  </a:cubicBezTo>
                  <a:cubicBezTo>
                    <a:pt x="31" y="73"/>
                    <a:pt x="30" y="73"/>
                    <a:pt x="30" y="71"/>
                  </a:cubicBezTo>
                  <a:cubicBezTo>
                    <a:pt x="29" y="67"/>
                    <a:pt x="29" y="63"/>
                    <a:pt x="29" y="59"/>
                  </a:cubicBezTo>
                  <a:cubicBezTo>
                    <a:pt x="29" y="54"/>
                    <a:pt x="30" y="52"/>
                    <a:pt x="31" y="50"/>
                  </a:cubicBezTo>
                  <a:cubicBezTo>
                    <a:pt x="32" y="45"/>
                    <a:pt x="35" y="44"/>
                    <a:pt x="39" y="44"/>
                  </a:cubicBezTo>
                  <a:cubicBezTo>
                    <a:pt x="46" y="43"/>
                    <a:pt x="50" y="45"/>
                    <a:pt x="52" y="50"/>
                  </a:cubicBezTo>
                  <a:cubicBezTo>
                    <a:pt x="54" y="56"/>
                    <a:pt x="53" y="61"/>
                    <a:pt x="52" y="67"/>
                  </a:cubicBezTo>
                  <a:cubicBezTo>
                    <a:pt x="52" y="68"/>
                    <a:pt x="52" y="69"/>
                    <a:pt x="52" y="71"/>
                  </a:cubicBezTo>
                  <a:cubicBezTo>
                    <a:pt x="52" y="72"/>
                    <a:pt x="52" y="72"/>
                    <a:pt x="52" y="72"/>
                  </a:cubicBezTo>
                  <a:cubicBezTo>
                    <a:pt x="52" y="72"/>
                    <a:pt x="53" y="72"/>
                    <a:pt x="53" y="73"/>
                  </a:cubicBezTo>
                  <a:cubicBezTo>
                    <a:pt x="53" y="84"/>
                    <a:pt x="51" y="99"/>
                    <a:pt x="45" y="111"/>
                  </a:cubicBezTo>
                  <a:cubicBezTo>
                    <a:pt x="43" y="113"/>
                    <a:pt x="42" y="115"/>
                    <a:pt x="41" y="11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003366"/>
                </a:solidFill>
              </a:endParaRPr>
            </a:p>
          </p:txBody>
        </p:sp>
      </p:grpSp>
    </p:spTree>
    <p:extLst>
      <p:ext uri="{BB962C8B-B14F-4D97-AF65-F5344CB8AC3E}">
        <p14:creationId xmlns:p14="http://schemas.microsoft.com/office/powerpoint/2010/main" val="4241939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ep 6"/>
          <p:cNvGrpSpPr/>
          <p:nvPr/>
        </p:nvGrpSpPr>
        <p:grpSpPr>
          <a:xfrm>
            <a:off x="0" y="4774166"/>
            <a:ext cx="11088260" cy="393041"/>
            <a:chOff x="-1" y="4106223"/>
            <a:chExt cx="11088260" cy="608349"/>
          </a:xfrm>
        </p:grpSpPr>
        <p:sp>
          <p:nvSpPr>
            <p:cNvPr id="5" name="Rechthoek 4"/>
            <p:cNvSpPr/>
            <p:nvPr/>
          </p:nvSpPr>
          <p:spPr>
            <a:xfrm>
              <a:off x="-1" y="4138507"/>
              <a:ext cx="9144000" cy="576065"/>
            </a:xfrm>
            <a:prstGeom prst="rect">
              <a:avLst/>
            </a:prstGeom>
            <a:solidFill>
              <a:schemeClr val="tx2">
                <a:lumMod val="60000"/>
                <a:lumOff val="4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extBox 1"/>
            <p:cNvSpPr txBox="1"/>
            <p:nvPr/>
          </p:nvSpPr>
          <p:spPr>
            <a:xfrm>
              <a:off x="147259" y="4106223"/>
              <a:ext cx="10941000" cy="571652"/>
            </a:xfrm>
            <a:prstGeom prst="rect">
              <a:avLst/>
            </a:prstGeom>
            <a:noFill/>
          </p:spPr>
          <p:txBody>
            <a:bodyPr wrap="square" rtlCol="0">
              <a:spAutoFit/>
            </a:bodyPr>
            <a:lstStyle/>
            <a:p>
              <a:endParaRPr lang="nl-NL" b="1" dirty="0">
                <a:solidFill>
                  <a:schemeClr val="bg1">
                    <a:lumMod val="95000"/>
                  </a:schemeClr>
                </a:solidFill>
                <a:latin typeface="+mn-lt"/>
              </a:endParaRPr>
            </a:p>
          </p:txBody>
        </p:sp>
      </p:grpSp>
      <p:sp>
        <p:nvSpPr>
          <p:cNvPr id="8" name="Rechthoek 7"/>
          <p:cNvSpPr/>
          <p:nvPr/>
        </p:nvSpPr>
        <p:spPr>
          <a:xfrm>
            <a:off x="147261" y="183314"/>
            <a:ext cx="9308886" cy="707886"/>
          </a:xfrm>
          <a:prstGeom prst="rect">
            <a:avLst/>
          </a:prstGeom>
        </p:spPr>
        <p:txBody>
          <a:bodyPr wrap="square">
            <a:spAutoFit/>
          </a:bodyPr>
          <a:lstStyle/>
          <a:p>
            <a:r>
              <a:rPr lang="nl-NL" sz="2000" b="1" dirty="0"/>
              <a:t>Behandeling</a:t>
            </a:r>
          </a:p>
          <a:p>
            <a:endParaRPr lang="en-GB" sz="2000" dirty="0"/>
          </a:p>
        </p:txBody>
      </p:sp>
      <p:sp>
        <p:nvSpPr>
          <p:cNvPr id="3" name="Rechthoek 2"/>
          <p:cNvSpPr/>
          <p:nvPr/>
        </p:nvSpPr>
        <p:spPr>
          <a:xfrm>
            <a:off x="147261" y="750741"/>
            <a:ext cx="8849478" cy="4478149"/>
          </a:xfrm>
          <a:prstGeom prst="rect">
            <a:avLst/>
          </a:prstGeom>
        </p:spPr>
        <p:txBody>
          <a:bodyPr wrap="square">
            <a:spAutoFit/>
          </a:bodyPr>
          <a:lstStyle/>
          <a:p>
            <a:pPr>
              <a:spcBef>
                <a:spcPts val="600"/>
              </a:spcBef>
              <a:spcAft>
                <a:spcPts val="600"/>
              </a:spcAft>
            </a:pPr>
            <a:r>
              <a:rPr lang="nl-NL" u="sng" dirty="0">
                <a:solidFill>
                  <a:srgbClr val="800000"/>
                </a:solidFill>
                <a:effectLst/>
              </a:rPr>
              <a:t>Adviezen</a:t>
            </a:r>
            <a:br>
              <a:rPr lang="nl-NL" u="sng" dirty="0">
                <a:solidFill>
                  <a:srgbClr val="800000"/>
                </a:solidFill>
                <a:effectLst/>
              </a:rPr>
            </a:br>
            <a:endParaRPr lang="nl-NL" sz="1800" dirty="0"/>
          </a:p>
          <a:p>
            <a:pPr>
              <a:spcBef>
                <a:spcPts val="600"/>
              </a:spcBef>
              <a:spcAft>
                <a:spcPts val="600"/>
              </a:spcAft>
            </a:pPr>
            <a:r>
              <a:rPr lang="nl-NL" u="sng" dirty="0">
                <a:solidFill>
                  <a:srgbClr val="008000"/>
                </a:solidFill>
                <a:effectLst/>
              </a:rPr>
              <a:t>Probeer goed te slapen.</a:t>
            </a:r>
            <a:r>
              <a:rPr lang="nl-NL" u="sng" dirty="0"/>
              <a:t> </a:t>
            </a:r>
            <a:endParaRPr lang="nl-NL" dirty="0"/>
          </a:p>
          <a:p>
            <a:pPr marL="285750" indent="-285750">
              <a:spcBef>
                <a:spcPts val="600"/>
              </a:spcBef>
              <a:spcAft>
                <a:spcPts val="600"/>
              </a:spcAft>
              <a:buFont typeface="Arial" panose="020B0604020202020204" pitchFamily="34" charset="0"/>
              <a:buChar char="•"/>
            </a:pPr>
            <a:r>
              <a:rPr lang="nl-NL" sz="1600" dirty="0"/>
              <a:t>Dat is belangrijk om actief te kunnen blijven ondanks de pijn.</a:t>
            </a:r>
          </a:p>
          <a:p>
            <a:endParaRPr lang="nl-NL" u="sng" dirty="0">
              <a:solidFill>
                <a:srgbClr val="008000"/>
              </a:solidFill>
              <a:effectLst/>
            </a:endParaRPr>
          </a:p>
          <a:p>
            <a:pPr>
              <a:spcBef>
                <a:spcPts val="600"/>
              </a:spcBef>
              <a:spcAft>
                <a:spcPts val="600"/>
              </a:spcAft>
            </a:pPr>
            <a:r>
              <a:rPr lang="nl-NL" u="sng" dirty="0">
                <a:solidFill>
                  <a:srgbClr val="008000"/>
                </a:solidFill>
                <a:effectLst/>
              </a:rPr>
              <a:t>Probeer stress minder te maken.</a:t>
            </a:r>
          </a:p>
          <a:p>
            <a:pPr marL="285750" indent="-285750">
              <a:spcBef>
                <a:spcPts val="600"/>
              </a:spcBef>
              <a:spcAft>
                <a:spcPts val="600"/>
              </a:spcAft>
              <a:buFont typeface="Arial" panose="020B0604020202020204" pitchFamily="34" charset="0"/>
              <a:buChar char="•"/>
            </a:pPr>
            <a:r>
              <a:rPr lang="nl-NL" sz="1600" dirty="0"/>
              <a:t>Bespreek het met je huisarts, psycholoog of praktijkondersteuner met je naaste.</a:t>
            </a:r>
          </a:p>
          <a:p>
            <a:pPr marL="285750" indent="-285750">
              <a:buFont typeface="Arial" panose="020B0604020202020204" pitchFamily="34" charset="0"/>
              <a:buChar char="•"/>
            </a:pPr>
            <a:endParaRPr lang="nl-NL" sz="1600" dirty="0"/>
          </a:p>
          <a:p>
            <a:pPr>
              <a:spcBef>
                <a:spcPts val="600"/>
              </a:spcBef>
              <a:spcAft>
                <a:spcPts val="600"/>
              </a:spcAft>
            </a:pPr>
            <a:r>
              <a:rPr lang="nl-NL" sz="1600" u="sng" dirty="0">
                <a:solidFill>
                  <a:srgbClr val="008000"/>
                </a:solidFill>
                <a:effectLst/>
              </a:rPr>
              <a:t>Zoek steun bij mensen om je heen, zoals familie, vrienden en collega’s.</a:t>
            </a:r>
            <a:r>
              <a:rPr lang="nl-NL" sz="1600" u="sng" dirty="0"/>
              <a:t> </a:t>
            </a:r>
            <a:endParaRPr lang="nl-NL" sz="1600" dirty="0"/>
          </a:p>
          <a:p>
            <a:pPr marL="285750" indent="-285750">
              <a:spcBef>
                <a:spcPts val="600"/>
              </a:spcBef>
              <a:spcAft>
                <a:spcPts val="600"/>
              </a:spcAft>
              <a:buFont typeface="Arial" panose="020B0604020202020204" pitchFamily="34" charset="0"/>
              <a:buChar char="•"/>
            </a:pPr>
            <a:r>
              <a:rPr lang="nl-NL" sz="1600" dirty="0"/>
              <a:t>Leg uit welke invloed de pijn op je heeft. Begrip, steun en vertrouwen hebben veel invloed op je pijn.</a:t>
            </a:r>
          </a:p>
          <a:p>
            <a:pPr marL="285750" indent="-285750">
              <a:buFont typeface="Arial" panose="020B0604020202020204" pitchFamily="34" charset="0"/>
              <a:buChar char="•"/>
            </a:pPr>
            <a:endParaRPr lang="nl-NL" sz="1600" dirty="0"/>
          </a:p>
          <a:p>
            <a:endParaRPr lang="nl-NL" dirty="0"/>
          </a:p>
        </p:txBody>
      </p:sp>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2880" y="4585636"/>
            <a:ext cx="2455543" cy="418775"/>
          </a:xfrm>
          <a:prstGeom prst="rect">
            <a:avLst/>
          </a:prstGeom>
        </p:spPr>
      </p:pic>
    </p:spTree>
    <p:extLst>
      <p:ext uri="{BB962C8B-B14F-4D97-AF65-F5344CB8AC3E}">
        <p14:creationId xmlns:p14="http://schemas.microsoft.com/office/powerpoint/2010/main" val="214103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ep 6"/>
          <p:cNvGrpSpPr/>
          <p:nvPr/>
        </p:nvGrpSpPr>
        <p:grpSpPr>
          <a:xfrm>
            <a:off x="0" y="4774166"/>
            <a:ext cx="11088260" cy="393041"/>
            <a:chOff x="-1" y="4106223"/>
            <a:chExt cx="11088260" cy="608349"/>
          </a:xfrm>
        </p:grpSpPr>
        <p:sp>
          <p:nvSpPr>
            <p:cNvPr id="5" name="Rechthoek 4"/>
            <p:cNvSpPr/>
            <p:nvPr/>
          </p:nvSpPr>
          <p:spPr>
            <a:xfrm>
              <a:off x="-1" y="4138507"/>
              <a:ext cx="9144000" cy="576065"/>
            </a:xfrm>
            <a:prstGeom prst="rect">
              <a:avLst/>
            </a:prstGeom>
            <a:solidFill>
              <a:schemeClr val="tx2">
                <a:lumMod val="60000"/>
                <a:lumOff val="4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extBox 1"/>
            <p:cNvSpPr txBox="1"/>
            <p:nvPr/>
          </p:nvSpPr>
          <p:spPr>
            <a:xfrm>
              <a:off x="147259" y="4106223"/>
              <a:ext cx="10941000" cy="571652"/>
            </a:xfrm>
            <a:prstGeom prst="rect">
              <a:avLst/>
            </a:prstGeom>
            <a:noFill/>
          </p:spPr>
          <p:txBody>
            <a:bodyPr wrap="square" rtlCol="0">
              <a:spAutoFit/>
            </a:bodyPr>
            <a:lstStyle/>
            <a:p>
              <a:endParaRPr lang="nl-NL" b="1" dirty="0">
                <a:solidFill>
                  <a:schemeClr val="bg1">
                    <a:lumMod val="95000"/>
                  </a:schemeClr>
                </a:solidFill>
                <a:latin typeface="+mn-lt"/>
              </a:endParaRPr>
            </a:p>
          </p:txBody>
        </p:sp>
      </p:grpSp>
      <p:sp>
        <p:nvSpPr>
          <p:cNvPr id="8" name="Rechthoek 7"/>
          <p:cNvSpPr/>
          <p:nvPr/>
        </p:nvSpPr>
        <p:spPr>
          <a:xfrm>
            <a:off x="147261" y="183314"/>
            <a:ext cx="9308886" cy="707886"/>
          </a:xfrm>
          <a:prstGeom prst="rect">
            <a:avLst/>
          </a:prstGeom>
        </p:spPr>
        <p:txBody>
          <a:bodyPr wrap="square">
            <a:spAutoFit/>
          </a:bodyPr>
          <a:lstStyle/>
          <a:p>
            <a:r>
              <a:rPr lang="nl-NL" sz="2000" b="1" dirty="0"/>
              <a:t>Behandeling</a:t>
            </a:r>
          </a:p>
          <a:p>
            <a:endParaRPr lang="en-GB" sz="2000" dirty="0"/>
          </a:p>
        </p:txBody>
      </p:sp>
      <p:sp>
        <p:nvSpPr>
          <p:cNvPr id="3" name="Rechthoek 2"/>
          <p:cNvSpPr/>
          <p:nvPr/>
        </p:nvSpPr>
        <p:spPr>
          <a:xfrm>
            <a:off x="147261" y="750741"/>
            <a:ext cx="8119410" cy="3708708"/>
          </a:xfrm>
          <a:prstGeom prst="rect">
            <a:avLst/>
          </a:prstGeom>
        </p:spPr>
        <p:txBody>
          <a:bodyPr wrap="square">
            <a:spAutoFit/>
          </a:bodyPr>
          <a:lstStyle/>
          <a:p>
            <a:pPr>
              <a:spcBef>
                <a:spcPts val="600"/>
              </a:spcBef>
              <a:spcAft>
                <a:spcPts val="600"/>
              </a:spcAft>
            </a:pPr>
            <a:r>
              <a:rPr lang="nl-NL" u="sng" dirty="0">
                <a:solidFill>
                  <a:srgbClr val="800000"/>
                </a:solidFill>
                <a:effectLst/>
              </a:rPr>
              <a:t>Medicaties</a:t>
            </a:r>
            <a:endParaRPr lang="nl-NL" dirty="0"/>
          </a:p>
          <a:p>
            <a:pPr marL="285750" indent="-285750">
              <a:spcBef>
                <a:spcPts val="600"/>
              </a:spcBef>
              <a:spcAft>
                <a:spcPts val="600"/>
              </a:spcAft>
              <a:buFont typeface="Arial" pitchFamily="34" charset="0"/>
              <a:buChar char="•"/>
            </a:pPr>
            <a:r>
              <a:rPr lang="nl-NL" dirty="0" err="1"/>
              <a:t>Neuropathische</a:t>
            </a:r>
            <a:r>
              <a:rPr lang="nl-NL" dirty="0"/>
              <a:t> pijn reageert niet goed op gewone pijnstillers (paracetamol, </a:t>
            </a:r>
            <a:r>
              <a:rPr lang="nl-NL" dirty="0" err="1"/>
              <a:t>NSAID’s</a:t>
            </a:r>
            <a:r>
              <a:rPr lang="nl-NL" dirty="0"/>
              <a:t> </a:t>
            </a:r>
            <a:r>
              <a:rPr lang="nl-NL" dirty="0" err="1"/>
              <a:t>enz</a:t>
            </a:r>
            <a:r>
              <a:rPr lang="nl-NL" dirty="0"/>
              <a:t>).   </a:t>
            </a:r>
          </a:p>
          <a:p>
            <a:pPr marL="285750" indent="-285750">
              <a:spcBef>
                <a:spcPts val="600"/>
              </a:spcBef>
              <a:spcAft>
                <a:spcPts val="600"/>
              </a:spcAft>
              <a:buFont typeface="Arial" pitchFamily="34" charset="0"/>
              <a:buChar char="•"/>
            </a:pPr>
            <a:r>
              <a:rPr lang="nl-NL" dirty="0"/>
              <a:t>Wel medicaties die specifiek op de overprikkeling van zenuwen of hersenen werken</a:t>
            </a:r>
          </a:p>
          <a:p>
            <a:pPr marL="285750" indent="-285750">
              <a:spcBef>
                <a:spcPts val="600"/>
              </a:spcBef>
              <a:spcAft>
                <a:spcPts val="600"/>
              </a:spcAft>
              <a:buFont typeface="Arial" pitchFamily="34" charset="0"/>
              <a:buChar char="•"/>
            </a:pPr>
            <a:r>
              <a:rPr lang="nl-NL" dirty="0"/>
              <a:t>Het duurt dagen tot weken voordat de medicijnen een </a:t>
            </a:r>
            <a:r>
              <a:rPr lang="nl-NL" dirty="0" err="1"/>
              <a:t>pijnverminderd</a:t>
            </a:r>
            <a:r>
              <a:rPr lang="nl-NL" dirty="0"/>
              <a:t> effect beginnen te hebben. </a:t>
            </a:r>
          </a:p>
          <a:p>
            <a:pPr marL="285750" indent="-285750">
              <a:spcBef>
                <a:spcPts val="600"/>
              </a:spcBef>
              <a:spcAft>
                <a:spcPts val="600"/>
              </a:spcAft>
              <a:buFont typeface="Arial" pitchFamily="34" charset="0"/>
              <a:buChar char="•"/>
            </a:pPr>
            <a:r>
              <a:rPr lang="nl-NL" dirty="0"/>
              <a:t>Vaak verscheidene geneesmiddelen moet proberen</a:t>
            </a:r>
          </a:p>
          <a:p>
            <a:pPr marL="285750" indent="-285750">
              <a:spcBef>
                <a:spcPts val="600"/>
              </a:spcBef>
              <a:spcAft>
                <a:spcPts val="600"/>
              </a:spcAft>
              <a:buFont typeface="Arial" pitchFamily="34" charset="0"/>
              <a:buChar char="•"/>
            </a:pPr>
            <a:r>
              <a:rPr lang="nl-NL" dirty="0"/>
              <a:t>Bekende bijwerkingen: duizeligheid, sufheid en een droge mond.</a:t>
            </a:r>
          </a:p>
          <a:p>
            <a:pPr marL="285750" indent="-285750">
              <a:buFont typeface="Arial" pitchFamily="34" charset="0"/>
              <a:buChar char="•"/>
            </a:pPr>
            <a:endParaRPr lang="nl-NL" dirty="0"/>
          </a:p>
        </p:txBody>
      </p:sp>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2880" y="4585636"/>
            <a:ext cx="2455543" cy="418775"/>
          </a:xfrm>
          <a:prstGeom prst="rect">
            <a:avLst/>
          </a:prstGeom>
        </p:spPr>
      </p:pic>
    </p:spTree>
    <p:extLst>
      <p:ext uri="{BB962C8B-B14F-4D97-AF65-F5344CB8AC3E}">
        <p14:creationId xmlns:p14="http://schemas.microsoft.com/office/powerpoint/2010/main" val="444136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ep 6"/>
          <p:cNvGrpSpPr/>
          <p:nvPr/>
        </p:nvGrpSpPr>
        <p:grpSpPr>
          <a:xfrm>
            <a:off x="0" y="4774166"/>
            <a:ext cx="11088260" cy="393041"/>
            <a:chOff x="-1" y="4106223"/>
            <a:chExt cx="11088260" cy="608349"/>
          </a:xfrm>
        </p:grpSpPr>
        <p:sp>
          <p:nvSpPr>
            <p:cNvPr id="5" name="Rechthoek 4"/>
            <p:cNvSpPr/>
            <p:nvPr/>
          </p:nvSpPr>
          <p:spPr>
            <a:xfrm>
              <a:off x="-1" y="4138507"/>
              <a:ext cx="9144000" cy="576065"/>
            </a:xfrm>
            <a:prstGeom prst="rect">
              <a:avLst/>
            </a:prstGeom>
            <a:solidFill>
              <a:schemeClr val="tx2">
                <a:lumMod val="60000"/>
                <a:lumOff val="4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extBox 1"/>
            <p:cNvSpPr txBox="1"/>
            <p:nvPr/>
          </p:nvSpPr>
          <p:spPr>
            <a:xfrm>
              <a:off x="147259" y="4106223"/>
              <a:ext cx="10941000" cy="571652"/>
            </a:xfrm>
            <a:prstGeom prst="rect">
              <a:avLst/>
            </a:prstGeom>
            <a:noFill/>
          </p:spPr>
          <p:txBody>
            <a:bodyPr wrap="square" rtlCol="0">
              <a:spAutoFit/>
            </a:bodyPr>
            <a:lstStyle/>
            <a:p>
              <a:endParaRPr lang="nl-NL" b="1" dirty="0">
                <a:solidFill>
                  <a:schemeClr val="bg1">
                    <a:lumMod val="95000"/>
                  </a:schemeClr>
                </a:solidFill>
                <a:latin typeface="+mn-lt"/>
              </a:endParaRPr>
            </a:p>
          </p:txBody>
        </p:sp>
      </p:grpSp>
      <p:sp>
        <p:nvSpPr>
          <p:cNvPr id="8" name="Rechthoek 7"/>
          <p:cNvSpPr/>
          <p:nvPr/>
        </p:nvSpPr>
        <p:spPr>
          <a:xfrm>
            <a:off x="147261" y="183314"/>
            <a:ext cx="9308886" cy="707886"/>
          </a:xfrm>
          <a:prstGeom prst="rect">
            <a:avLst/>
          </a:prstGeom>
        </p:spPr>
        <p:txBody>
          <a:bodyPr wrap="square">
            <a:spAutoFit/>
          </a:bodyPr>
          <a:lstStyle/>
          <a:p>
            <a:r>
              <a:rPr lang="nl-NL" sz="2000" b="1" dirty="0"/>
              <a:t>Behandeling</a:t>
            </a:r>
          </a:p>
          <a:p>
            <a:endParaRPr lang="en-GB" sz="2000" dirty="0"/>
          </a:p>
        </p:txBody>
      </p:sp>
      <p:sp>
        <p:nvSpPr>
          <p:cNvPr id="3" name="Rechthoek 2"/>
          <p:cNvSpPr/>
          <p:nvPr/>
        </p:nvSpPr>
        <p:spPr>
          <a:xfrm>
            <a:off x="147261" y="750741"/>
            <a:ext cx="8849478" cy="4166397"/>
          </a:xfrm>
          <a:prstGeom prst="rect">
            <a:avLst/>
          </a:prstGeom>
        </p:spPr>
        <p:txBody>
          <a:bodyPr wrap="square">
            <a:spAutoFit/>
          </a:bodyPr>
          <a:lstStyle/>
          <a:p>
            <a:pPr>
              <a:spcBef>
                <a:spcPts val="600"/>
              </a:spcBef>
              <a:spcAft>
                <a:spcPts val="600"/>
              </a:spcAft>
            </a:pPr>
            <a:r>
              <a:rPr lang="nl-NL" u="sng" dirty="0">
                <a:solidFill>
                  <a:srgbClr val="800000"/>
                </a:solidFill>
                <a:effectLst/>
              </a:rPr>
              <a:t>Medicaties</a:t>
            </a:r>
            <a:endParaRPr lang="nl-NL" dirty="0"/>
          </a:p>
          <a:p>
            <a:pPr>
              <a:lnSpc>
                <a:spcPct val="115000"/>
              </a:lnSpc>
              <a:spcBef>
                <a:spcPts val="600"/>
              </a:spcBef>
              <a:spcAft>
                <a:spcPts val="600"/>
              </a:spcAft>
            </a:pPr>
            <a:r>
              <a:rPr lang="nl-NL" dirty="0">
                <a:effectLst/>
                <a:latin typeface="Calibri" panose="020F0502020204030204" pitchFamily="34" charset="0"/>
                <a:ea typeface="Calibri" panose="020F0502020204030204" pitchFamily="34" charset="0"/>
                <a:cs typeface="Times New Roman" panose="02020603050405020304" pitchFamily="18" charset="0"/>
              </a:rPr>
              <a:t>Antidepressiva, anti-epileptica en opioïden (inclusief </a:t>
            </a:r>
            <a:r>
              <a:rPr lang="nl-NL" dirty="0" err="1">
                <a:effectLst/>
                <a:latin typeface="Calibri" panose="020F0502020204030204" pitchFamily="34" charset="0"/>
                <a:ea typeface="Calibri" panose="020F0502020204030204" pitchFamily="34" charset="0"/>
                <a:cs typeface="Times New Roman" panose="02020603050405020304" pitchFamily="18" charset="0"/>
              </a:rPr>
              <a:t>tramadol</a:t>
            </a:r>
            <a:r>
              <a:rPr lang="nl-NL" dirty="0">
                <a:effectLst/>
                <a:latin typeface="Calibri" panose="020F0502020204030204" pitchFamily="34" charset="0"/>
                <a:ea typeface="Calibri" panose="020F0502020204030204" pitchFamily="34" charset="0"/>
                <a:cs typeface="Times New Roman" panose="02020603050405020304" pitchFamily="18" charset="0"/>
              </a:rPr>
              <a:t>) zijn werkzaam bij </a:t>
            </a:r>
            <a:r>
              <a:rPr lang="nl-NL" dirty="0" err="1">
                <a:effectLst/>
                <a:latin typeface="Calibri" panose="020F0502020204030204" pitchFamily="34" charset="0"/>
                <a:ea typeface="Calibri" panose="020F0502020204030204" pitchFamily="34" charset="0"/>
                <a:cs typeface="Times New Roman" panose="02020603050405020304" pitchFamily="18" charset="0"/>
              </a:rPr>
              <a:t>neuropathische</a:t>
            </a:r>
            <a:r>
              <a:rPr lang="nl-NL" dirty="0">
                <a:effectLst/>
                <a:latin typeface="Calibri" panose="020F0502020204030204" pitchFamily="34" charset="0"/>
                <a:ea typeface="Calibri" panose="020F0502020204030204" pitchFamily="34" charset="0"/>
                <a:cs typeface="Times New Roman" panose="02020603050405020304" pitchFamily="18" charset="0"/>
              </a:rPr>
              <a:t> pijn, al zijn er grote interindividuele verschillen</a:t>
            </a:r>
          </a:p>
          <a:p>
            <a:pPr>
              <a:lnSpc>
                <a:spcPct val="115000"/>
              </a:lnSpc>
              <a:spcBef>
                <a:spcPts val="600"/>
              </a:spcBef>
              <a:spcAft>
                <a:spcPts val="600"/>
              </a:spcAft>
            </a:pPr>
            <a:r>
              <a:rPr lang="nl-NL" u="sng" dirty="0">
                <a:effectLst/>
                <a:latin typeface="Calibri" panose="020F0502020204030204" pitchFamily="34" charset="0"/>
                <a:ea typeface="Calibri" panose="020F0502020204030204" pitchFamily="34" charset="0"/>
                <a:cs typeface="Times New Roman" panose="02020603050405020304" pitchFamily="18" charset="0"/>
              </a:rPr>
              <a:t>Stap 1: </a:t>
            </a:r>
            <a:br>
              <a:rPr lang="nl-NL" dirty="0">
                <a:effectLst/>
                <a:latin typeface="Calibri" panose="020F0502020204030204" pitchFamily="34" charset="0"/>
                <a:ea typeface="Calibri" panose="020F0502020204030204" pitchFamily="34" charset="0"/>
                <a:cs typeface="Times New Roman" panose="02020603050405020304" pitchFamily="18" charset="0"/>
              </a:rPr>
            </a:br>
            <a:r>
              <a:rPr lang="nl-NL" dirty="0">
                <a:effectLst/>
                <a:latin typeface="Calibri" panose="020F0502020204030204" pitchFamily="34" charset="0"/>
                <a:ea typeface="Calibri" panose="020F0502020204030204" pitchFamily="34" charset="0"/>
                <a:cs typeface="Times New Roman" panose="02020603050405020304" pitchFamily="18" charset="0"/>
              </a:rPr>
              <a:t>Geef een tricyclische antidepressiva (</a:t>
            </a:r>
            <a:r>
              <a:rPr lang="nl-NL" dirty="0" err="1">
                <a:effectLst/>
                <a:latin typeface="Calibri" panose="020F0502020204030204" pitchFamily="34" charset="0"/>
                <a:ea typeface="Calibri" panose="020F0502020204030204" pitchFamily="34" charset="0"/>
                <a:cs typeface="Times New Roman" panose="02020603050405020304" pitchFamily="18" charset="0"/>
              </a:rPr>
              <a:t>TCA’s</a:t>
            </a:r>
            <a:r>
              <a:rPr lang="nl-NL" dirty="0">
                <a:effectLst/>
                <a:latin typeface="Calibri" panose="020F0502020204030204" pitchFamily="34" charset="0"/>
                <a:ea typeface="Calibri" panose="020F0502020204030204" pitchFamily="34" charset="0"/>
                <a:cs typeface="Times New Roman" panose="02020603050405020304" pitchFamily="18" charset="0"/>
              </a:rPr>
              <a:t>) (amitriptyline) of </a:t>
            </a:r>
            <a:r>
              <a:rPr lang="nl-NL" dirty="0" err="1">
                <a:latin typeface="Calibri" panose="020F0502020204030204" pitchFamily="34" charset="0"/>
                <a:cs typeface="Times New Roman" panose="02020603050405020304" pitchFamily="18" charset="0"/>
              </a:rPr>
              <a:t>nortriptyline</a:t>
            </a:r>
            <a:r>
              <a:rPr lang="nl-NL" dirty="0">
                <a:latin typeface="Calibri" panose="020F0502020204030204" pitchFamily="34" charset="0"/>
                <a:cs typeface="Times New Roman" panose="02020603050405020304" pitchFamily="18" charset="0"/>
              </a:rPr>
              <a:t> bij ouderen</a:t>
            </a:r>
            <a:br>
              <a:rPr lang="nl-NL" dirty="0">
                <a:effectLst/>
                <a:latin typeface="Calibri" panose="020F0502020204030204" pitchFamily="34" charset="0"/>
                <a:ea typeface="Calibri" panose="020F0502020204030204" pitchFamily="34" charset="0"/>
                <a:cs typeface="Times New Roman" panose="02020603050405020304" pitchFamily="18" charset="0"/>
              </a:rPr>
            </a:br>
            <a:r>
              <a:rPr lang="nl-NL" dirty="0">
                <a:latin typeface="Calibri" panose="020F0502020204030204" pitchFamily="34" charset="0"/>
                <a:cs typeface="Times New Roman" panose="02020603050405020304" pitchFamily="18" charset="0"/>
              </a:rPr>
              <a:t>Geef bij trigeminusneuralgie carbamazepine</a:t>
            </a:r>
            <a:br>
              <a:rPr lang="nl-NL" dirty="0">
                <a:effectLst/>
                <a:latin typeface="Calibri" panose="020F0502020204030204" pitchFamily="34" charset="0"/>
                <a:ea typeface="Calibri" panose="020F0502020204030204" pitchFamily="34" charset="0"/>
                <a:cs typeface="Times New Roman" panose="02020603050405020304" pitchFamily="18" charset="0"/>
              </a:rPr>
            </a:br>
            <a:endParaRPr lang="nl-NL"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spcAft>
                <a:spcPts val="0"/>
              </a:spcAft>
            </a:pPr>
            <a:r>
              <a:rPr lang="nl-NL" sz="1600" i="1" dirty="0">
                <a:effectLst/>
                <a:latin typeface="Calibri" panose="020F0502020204030204" pitchFamily="34" charset="0"/>
                <a:ea typeface="Calibri" panose="020F0502020204030204" pitchFamily="34" charset="0"/>
                <a:cs typeface="Times New Roman" panose="02020603050405020304" pitchFamily="18" charset="0"/>
              </a:rPr>
              <a:t>Contra-indicatie </a:t>
            </a:r>
            <a:r>
              <a:rPr lang="nl-NL" sz="1600" i="1" dirty="0" err="1">
                <a:effectLst/>
                <a:latin typeface="Calibri" panose="020F0502020204030204" pitchFamily="34" charset="0"/>
                <a:ea typeface="Calibri" panose="020F0502020204030204" pitchFamily="34" charset="0"/>
                <a:cs typeface="Times New Roman" panose="02020603050405020304" pitchFamily="18" charset="0"/>
              </a:rPr>
              <a:t>TCA’s</a:t>
            </a:r>
            <a:r>
              <a:rPr lang="nl-NL" sz="1600" i="1" dirty="0">
                <a:effectLst/>
                <a:latin typeface="Calibri" panose="020F0502020204030204" pitchFamily="34" charset="0"/>
                <a:ea typeface="Calibri" panose="020F0502020204030204" pitchFamily="34" charset="0"/>
                <a:cs typeface="Times New Roman" panose="02020603050405020304" pitchFamily="18" charset="0"/>
              </a:rPr>
              <a:t>: </a:t>
            </a:r>
          </a:p>
          <a:p>
            <a:pPr marL="285750" indent="-285750">
              <a:lnSpc>
                <a:spcPct val="115000"/>
              </a:lnSpc>
              <a:spcBef>
                <a:spcPts val="0"/>
              </a:spcBef>
              <a:spcAft>
                <a:spcPts val="0"/>
              </a:spcAft>
              <a:buFont typeface="Arial" panose="020B0604020202020204" pitchFamily="34" charset="0"/>
              <a:buChar char="•"/>
            </a:pPr>
            <a:r>
              <a:rPr lang="nl-NL" sz="1600" i="1" dirty="0">
                <a:effectLst/>
                <a:latin typeface="Calibri" panose="020F0502020204030204" pitchFamily="34" charset="0"/>
                <a:ea typeface="Calibri" panose="020F0502020204030204" pitchFamily="34" charset="0"/>
                <a:cs typeface="Times New Roman" panose="02020603050405020304" pitchFamily="18" charset="0"/>
              </a:rPr>
              <a:t>post recent hartinfarct, cardiale geleidingsstoornissen, dementie</a:t>
            </a:r>
          </a:p>
          <a:p>
            <a:pPr marL="285750" indent="-285750">
              <a:lnSpc>
                <a:spcPct val="115000"/>
              </a:lnSpc>
              <a:spcBef>
                <a:spcPts val="0"/>
              </a:spcBef>
              <a:spcAft>
                <a:spcPts val="0"/>
              </a:spcAft>
              <a:buFont typeface="Arial" panose="020B0604020202020204" pitchFamily="34" charset="0"/>
              <a:buChar char="•"/>
            </a:pPr>
            <a:r>
              <a:rPr lang="nl-NL" sz="1600" i="1" dirty="0">
                <a:effectLst/>
                <a:latin typeface="Calibri" panose="020F0502020204030204" pitchFamily="34" charset="0"/>
                <a:ea typeface="Calibri" panose="020F0502020204030204" pitchFamily="34" charset="0"/>
                <a:cs typeface="Times New Roman" panose="02020603050405020304" pitchFamily="18" charset="0"/>
              </a:rPr>
              <a:t>terughoudendheid is geboden bij urineretentie, lever- of nierfunctiestoornis, glaucoom, epilepsie, obstipatie, prostaathypertrofie en cardiovasculaire aandoeningen zoals hartfalen. </a:t>
            </a:r>
          </a:p>
          <a:p>
            <a:pPr>
              <a:lnSpc>
                <a:spcPct val="115000"/>
              </a:lnSpc>
              <a:spcBef>
                <a:spcPts val="600"/>
              </a:spcBef>
              <a:spcAft>
                <a:spcPts val="600"/>
              </a:spcAft>
            </a:pPr>
            <a:endParaRPr lang="nl-NL" dirty="0"/>
          </a:p>
        </p:txBody>
      </p:sp>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2880" y="4585636"/>
            <a:ext cx="2455543" cy="418775"/>
          </a:xfrm>
          <a:prstGeom prst="rect">
            <a:avLst/>
          </a:prstGeom>
        </p:spPr>
      </p:pic>
    </p:spTree>
    <p:extLst>
      <p:ext uri="{BB962C8B-B14F-4D97-AF65-F5344CB8AC3E}">
        <p14:creationId xmlns:p14="http://schemas.microsoft.com/office/powerpoint/2010/main" val="2939222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ep 6"/>
          <p:cNvGrpSpPr/>
          <p:nvPr/>
        </p:nvGrpSpPr>
        <p:grpSpPr>
          <a:xfrm>
            <a:off x="0" y="4774166"/>
            <a:ext cx="11088260" cy="393041"/>
            <a:chOff x="-1" y="4106223"/>
            <a:chExt cx="11088260" cy="608349"/>
          </a:xfrm>
        </p:grpSpPr>
        <p:sp>
          <p:nvSpPr>
            <p:cNvPr id="5" name="Rechthoek 4"/>
            <p:cNvSpPr/>
            <p:nvPr/>
          </p:nvSpPr>
          <p:spPr>
            <a:xfrm>
              <a:off x="-1" y="4138507"/>
              <a:ext cx="9144000" cy="576065"/>
            </a:xfrm>
            <a:prstGeom prst="rect">
              <a:avLst/>
            </a:prstGeom>
            <a:solidFill>
              <a:schemeClr val="tx2">
                <a:lumMod val="60000"/>
                <a:lumOff val="4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extBox 1"/>
            <p:cNvSpPr txBox="1"/>
            <p:nvPr/>
          </p:nvSpPr>
          <p:spPr>
            <a:xfrm>
              <a:off x="147259" y="4106223"/>
              <a:ext cx="10941000" cy="571652"/>
            </a:xfrm>
            <a:prstGeom prst="rect">
              <a:avLst/>
            </a:prstGeom>
            <a:noFill/>
          </p:spPr>
          <p:txBody>
            <a:bodyPr wrap="square" rtlCol="0">
              <a:spAutoFit/>
            </a:bodyPr>
            <a:lstStyle/>
            <a:p>
              <a:endParaRPr lang="nl-NL" b="1" dirty="0">
                <a:solidFill>
                  <a:schemeClr val="bg1">
                    <a:lumMod val="95000"/>
                  </a:schemeClr>
                </a:solidFill>
                <a:latin typeface="+mn-lt"/>
              </a:endParaRPr>
            </a:p>
          </p:txBody>
        </p:sp>
      </p:grpSp>
      <p:sp>
        <p:nvSpPr>
          <p:cNvPr id="8" name="Rechthoek 7"/>
          <p:cNvSpPr/>
          <p:nvPr/>
        </p:nvSpPr>
        <p:spPr>
          <a:xfrm>
            <a:off x="147261" y="183314"/>
            <a:ext cx="9308886" cy="707886"/>
          </a:xfrm>
          <a:prstGeom prst="rect">
            <a:avLst/>
          </a:prstGeom>
        </p:spPr>
        <p:txBody>
          <a:bodyPr wrap="square">
            <a:spAutoFit/>
          </a:bodyPr>
          <a:lstStyle/>
          <a:p>
            <a:r>
              <a:rPr lang="nl-NL" sz="2000" b="1" dirty="0"/>
              <a:t>Behandeling</a:t>
            </a:r>
          </a:p>
          <a:p>
            <a:endParaRPr lang="en-GB" sz="2000" dirty="0"/>
          </a:p>
        </p:txBody>
      </p:sp>
      <p:sp>
        <p:nvSpPr>
          <p:cNvPr id="3" name="Rechthoek 2"/>
          <p:cNvSpPr/>
          <p:nvPr/>
        </p:nvSpPr>
        <p:spPr>
          <a:xfrm>
            <a:off x="147261" y="750741"/>
            <a:ext cx="8849478" cy="2569678"/>
          </a:xfrm>
          <a:prstGeom prst="rect">
            <a:avLst/>
          </a:prstGeom>
        </p:spPr>
        <p:txBody>
          <a:bodyPr wrap="square">
            <a:spAutoFit/>
          </a:bodyPr>
          <a:lstStyle/>
          <a:p>
            <a:pPr>
              <a:spcBef>
                <a:spcPts val="600"/>
              </a:spcBef>
              <a:spcAft>
                <a:spcPts val="600"/>
              </a:spcAft>
            </a:pPr>
            <a:r>
              <a:rPr lang="nl-NL" u="sng" dirty="0">
                <a:solidFill>
                  <a:srgbClr val="800000"/>
                </a:solidFill>
                <a:effectLst/>
              </a:rPr>
              <a:t>Medicaties</a:t>
            </a:r>
            <a:endParaRPr lang="nl-NL" dirty="0"/>
          </a:p>
          <a:p>
            <a:pPr>
              <a:lnSpc>
                <a:spcPct val="115000"/>
              </a:lnSpc>
              <a:spcBef>
                <a:spcPts val="600"/>
              </a:spcBef>
              <a:spcAft>
                <a:spcPts val="600"/>
              </a:spcAft>
            </a:pPr>
            <a:r>
              <a:rPr lang="nl-NL" u="sng" dirty="0">
                <a:latin typeface="Calibri" panose="020F0502020204030204" pitchFamily="34" charset="0"/>
                <a:cs typeface="Times New Roman" panose="02020603050405020304" pitchFamily="18" charset="0"/>
              </a:rPr>
              <a:t>Stap 2: </a:t>
            </a:r>
            <a:br>
              <a:rPr lang="nl-NL" dirty="0">
                <a:latin typeface="Calibri" panose="020F0502020204030204" pitchFamily="34" charset="0"/>
                <a:cs typeface="Times New Roman" panose="02020603050405020304" pitchFamily="18" charset="0"/>
              </a:rPr>
            </a:br>
            <a:r>
              <a:rPr lang="nl-NL" dirty="0">
                <a:latin typeface="Calibri" panose="020F0502020204030204" pitchFamily="34" charset="0"/>
                <a:cs typeface="Times New Roman" panose="02020603050405020304" pitchFamily="18" charset="0"/>
              </a:rPr>
              <a:t>als een TCA onvoldoende effect heeft, bij ongewenste bijwerkingen, contra-indicaties </a:t>
            </a:r>
            <a:r>
              <a:rPr lang="nl-NL" dirty="0">
                <a:latin typeface="Calibri" panose="020F0502020204030204" pitchFamily="34" charset="0"/>
                <a:cs typeface="Times New Roman" panose="02020603050405020304" pitchFamily="18" charset="0"/>
                <a:sym typeface="Wingdings" panose="05000000000000000000" pitchFamily="2" charset="2"/>
              </a:rPr>
              <a:t> over naar </a:t>
            </a:r>
            <a:r>
              <a:rPr lang="nl-NL" dirty="0" err="1">
                <a:latin typeface="Calibri" panose="020F0502020204030204" pitchFamily="34" charset="0"/>
                <a:cs typeface="Times New Roman" panose="02020603050405020304" pitchFamily="18" charset="0"/>
              </a:rPr>
              <a:t>Gabapentine</a:t>
            </a:r>
            <a:r>
              <a:rPr lang="nl-NL" dirty="0">
                <a:latin typeface="Calibri" panose="020F0502020204030204" pitchFamily="34" charset="0"/>
                <a:cs typeface="Times New Roman" panose="02020603050405020304" pitchFamily="18" charset="0"/>
              </a:rPr>
              <a:t> (anti-epileptica)  </a:t>
            </a:r>
            <a:r>
              <a:rPr lang="nl-NL" dirty="0">
                <a:latin typeface="Calibri" panose="020F0502020204030204" pitchFamily="34" charset="0"/>
                <a:cs typeface="Times New Roman" panose="02020603050405020304" pitchFamily="18" charset="0"/>
                <a:sym typeface="Wingdings" panose="05000000000000000000" pitchFamily="2" charset="2"/>
              </a:rPr>
              <a:t> onderdrukken </a:t>
            </a:r>
            <a:r>
              <a:rPr lang="nl-NL" dirty="0">
                <a:latin typeface="Calibri" panose="020F0502020204030204" pitchFamily="34" charset="0"/>
                <a:cs typeface="Times New Roman" panose="02020603050405020304" pitchFamily="18" charset="0"/>
              </a:rPr>
              <a:t>van zenuwen</a:t>
            </a:r>
          </a:p>
          <a:p>
            <a:pPr>
              <a:lnSpc>
                <a:spcPct val="115000"/>
              </a:lnSpc>
              <a:spcBef>
                <a:spcPts val="600"/>
              </a:spcBef>
              <a:spcAft>
                <a:spcPts val="600"/>
              </a:spcAft>
            </a:pPr>
            <a:r>
              <a:rPr lang="nl-NL" u="sng" dirty="0">
                <a:latin typeface="Calibri" panose="020F0502020204030204" pitchFamily="34" charset="0"/>
                <a:cs typeface="Times New Roman" panose="02020603050405020304" pitchFamily="18" charset="0"/>
              </a:rPr>
              <a:t>Stap 3:</a:t>
            </a:r>
            <a:br>
              <a:rPr lang="nl-NL" dirty="0">
                <a:latin typeface="Calibri" panose="020F0502020204030204" pitchFamily="34" charset="0"/>
                <a:cs typeface="Times New Roman" panose="02020603050405020304" pitchFamily="18" charset="0"/>
              </a:rPr>
            </a:br>
            <a:r>
              <a:rPr lang="nl-NL" sz="1800" dirty="0">
                <a:effectLst/>
                <a:latin typeface="Calibri" panose="020F0502020204030204" pitchFamily="34" charset="0"/>
                <a:ea typeface="Calibri" panose="020F0502020204030204" pitchFamily="34" charset="0"/>
                <a:cs typeface="Times New Roman" panose="02020603050405020304" pitchFamily="18" charset="0"/>
              </a:rPr>
              <a:t>Als stap 2 niet effectief is of bijwerkingen geeft, overweeg dan over te stappen op een volgend middel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pregabaline</a:t>
            </a:r>
            <a:r>
              <a:rPr lang="nl-NL" sz="1800" dirty="0">
                <a:effectLst/>
                <a:latin typeface="Calibri" panose="020F0502020204030204" pitchFamily="34" charset="0"/>
                <a:ea typeface="Calibri" panose="020F0502020204030204" pitchFamily="34" charset="0"/>
                <a:cs typeface="Times New Roman" panose="02020603050405020304" pitchFamily="18" charset="0"/>
              </a:rPr>
              <a:t> of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duloxetine</a:t>
            </a:r>
            <a:r>
              <a:rPr lang="nl-NL" sz="1800" dirty="0">
                <a:effectLst/>
                <a:latin typeface="Calibri" panose="020F0502020204030204" pitchFamily="34" charset="0"/>
                <a:ea typeface="Calibri" panose="020F0502020204030204" pitchFamily="34" charset="0"/>
                <a:cs typeface="Times New Roman" panose="02020603050405020304" pitchFamily="18" charset="0"/>
              </a:rPr>
              <a:t>).</a:t>
            </a:r>
            <a:endParaRPr lang="nl-NL" dirty="0">
              <a:latin typeface="Calibri" panose="020F0502020204030204" pitchFamily="34" charset="0"/>
              <a:cs typeface="Times New Roman" panose="02020603050405020304" pitchFamily="18" charset="0"/>
            </a:endParaRPr>
          </a:p>
        </p:txBody>
      </p:sp>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2880" y="4585636"/>
            <a:ext cx="2455543" cy="418775"/>
          </a:xfrm>
          <a:prstGeom prst="rect">
            <a:avLst/>
          </a:prstGeom>
        </p:spPr>
      </p:pic>
    </p:spTree>
    <p:extLst>
      <p:ext uri="{BB962C8B-B14F-4D97-AF65-F5344CB8AC3E}">
        <p14:creationId xmlns:p14="http://schemas.microsoft.com/office/powerpoint/2010/main" val="2632292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ep 6"/>
          <p:cNvGrpSpPr/>
          <p:nvPr/>
        </p:nvGrpSpPr>
        <p:grpSpPr>
          <a:xfrm>
            <a:off x="0" y="4774166"/>
            <a:ext cx="11088260" cy="393041"/>
            <a:chOff x="-1" y="4106223"/>
            <a:chExt cx="11088260" cy="608349"/>
          </a:xfrm>
        </p:grpSpPr>
        <p:sp>
          <p:nvSpPr>
            <p:cNvPr id="5" name="Rechthoek 4"/>
            <p:cNvSpPr/>
            <p:nvPr/>
          </p:nvSpPr>
          <p:spPr>
            <a:xfrm>
              <a:off x="-1" y="4138507"/>
              <a:ext cx="9144000" cy="576065"/>
            </a:xfrm>
            <a:prstGeom prst="rect">
              <a:avLst/>
            </a:prstGeom>
            <a:solidFill>
              <a:schemeClr val="tx2">
                <a:lumMod val="60000"/>
                <a:lumOff val="4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extBox 1"/>
            <p:cNvSpPr txBox="1"/>
            <p:nvPr/>
          </p:nvSpPr>
          <p:spPr>
            <a:xfrm>
              <a:off x="147259" y="4106223"/>
              <a:ext cx="10941000" cy="571652"/>
            </a:xfrm>
            <a:prstGeom prst="rect">
              <a:avLst/>
            </a:prstGeom>
            <a:noFill/>
          </p:spPr>
          <p:txBody>
            <a:bodyPr wrap="square" rtlCol="0">
              <a:spAutoFit/>
            </a:bodyPr>
            <a:lstStyle/>
            <a:p>
              <a:endParaRPr lang="nl-NL" b="1" dirty="0">
                <a:solidFill>
                  <a:schemeClr val="bg1">
                    <a:lumMod val="95000"/>
                  </a:schemeClr>
                </a:solidFill>
                <a:latin typeface="+mn-lt"/>
              </a:endParaRPr>
            </a:p>
          </p:txBody>
        </p:sp>
      </p:grpSp>
      <p:sp>
        <p:nvSpPr>
          <p:cNvPr id="8" name="Rechthoek 7"/>
          <p:cNvSpPr/>
          <p:nvPr/>
        </p:nvSpPr>
        <p:spPr>
          <a:xfrm>
            <a:off x="147261" y="183314"/>
            <a:ext cx="9308886" cy="707886"/>
          </a:xfrm>
          <a:prstGeom prst="rect">
            <a:avLst/>
          </a:prstGeom>
        </p:spPr>
        <p:txBody>
          <a:bodyPr wrap="square">
            <a:spAutoFit/>
          </a:bodyPr>
          <a:lstStyle/>
          <a:p>
            <a:r>
              <a:rPr lang="nl-NL" sz="2000" b="1" dirty="0"/>
              <a:t>Behandeling</a:t>
            </a:r>
          </a:p>
          <a:p>
            <a:endParaRPr lang="en-GB" sz="2000" dirty="0"/>
          </a:p>
        </p:txBody>
      </p:sp>
      <p:sp>
        <p:nvSpPr>
          <p:cNvPr id="3" name="Rechthoek 2"/>
          <p:cNvSpPr/>
          <p:nvPr/>
        </p:nvSpPr>
        <p:spPr>
          <a:xfrm>
            <a:off x="147261" y="750741"/>
            <a:ext cx="8849478" cy="2062103"/>
          </a:xfrm>
          <a:prstGeom prst="rect">
            <a:avLst/>
          </a:prstGeom>
        </p:spPr>
        <p:txBody>
          <a:bodyPr wrap="square">
            <a:spAutoFit/>
          </a:bodyPr>
          <a:lstStyle/>
          <a:p>
            <a:pPr>
              <a:spcBef>
                <a:spcPts val="600"/>
              </a:spcBef>
              <a:spcAft>
                <a:spcPts val="600"/>
              </a:spcAft>
            </a:pPr>
            <a:r>
              <a:rPr lang="nl-NL" u="sng" dirty="0">
                <a:solidFill>
                  <a:srgbClr val="800000"/>
                </a:solidFill>
                <a:effectLst/>
              </a:rPr>
              <a:t>Overige middelen</a:t>
            </a:r>
          </a:p>
          <a:p>
            <a:pPr>
              <a:spcBef>
                <a:spcPts val="600"/>
              </a:spcBef>
              <a:spcAft>
                <a:spcPts val="600"/>
              </a:spcAft>
            </a:pPr>
            <a:br>
              <a:rPr lang="nl-NL" dirty="0">
                <a:latin typeface="Arial" panose="020B0604020202020204" pitchFamily="34" charset="0"/>
                <a:cs typeface="Arial" panose="020B0604020202020204" pitchFamily="34" charset="0"/>
              </a:rPr>
            </a:br>
            <a:r>
              <a:rPr lang="nl-NL" dirty="0">
                <a:latin typeface="Arial" panose="020B0604020202020204" pitchFamily="34" charset="0"/>
                <a:cs typeface="Arial" panose="020B0604020202020204" pitchFamily="34" charset="0"/>
              </a:rPr>
              <a:t>Lidocaïne </a:t>
            </a:r>
          </a:p>
          <a:p>
            <a:pPr marL="285750" indent="-285750">
              <a:spcBef>
                <a:spcPts val="600"/>
              </a:spcBef>
              <a:spcAft>
                <a:spcPts val="600"/>
              </a:spcAft>
              <a:buFont typeface="Arial" panose="020B0604020202020204" pitchFamily="34" charset="0"/>
              <a:buChar char="•"/>
            </a:pPr>
            <a:r>
              <a:rPr lang="nl-NL" dirty="0">
                <a:latin typeface="Arial" panose="020B0604020202020204" pitchFamily="34" charset="0"/>
                <a:cs typeface="Arial" panose="020B0604020202020204" pitchFamily="34" charset="0"/>
              </a:rPr>
              <a:t>Overweeg een lidocaïne-5%-pleister bij de behandeling van </a:t>
            </a:r>
            <a:r>
              <a:rPr lang="nl-NL" dirty="0" err="1">
                <a:latin typeface="Arial" panose="020B0604020202020204" pitchFamily="34" charset="0"/>
                <a:cs typeface="Arial" panose="020B0604020202020204" pitchFamily="34" charset="0"/>
              </a:rPr>
              <a:t>neuropathische</a:t>
            </a:r>
            <a:r>
              <a:rPr lang="nl-NL" dirty="0">
                <a:latin typeface="Arial" panose="020B0604020202020204" pitchFamily="34" charset="0"/>
                <a:cs typeface="Arial" panose="020B0604020202020204" pitchFamily="34" charset="0"/>
              </a:rPr>
              <a:t> pijn, in het bijzonder van </a:t>
            </a:r>
            <a:r>
              <a:rPr lang="nl-NL" dirty="0" err="1">
                <a:latin typeface="Arial" panose="020B0604020202020204" pitchFamily="34" charset="0"/>
                <a:cs typeface="Arial" panose="020B0604020202020204" pitchFamily="34" charset="0"/>
              </a:rPr>
              <a:t>postherpetische</a:t>
            </a:r>
            <a:r>
              <a:rPr lang="nl-NL" dirty="0">
                <a:latin typeface="Arial" panose="020B0604020202020204" pitchFamily="34" charset="0"/>
                <a:cs typeface="Arial" panose="020B0604020202020204" pitchFamily="34" charset="0"/>
              </a:rPr>
              <a:t> neuralgie. </a:t>
            </a:r>
            <a:br>
              <a:rPr lang="nl-NL" dirty="0">
                <a:latin typeface="Arial" panose="020B0604020202020204" pitchFamily="34" charset="0"/>
                <a:cs typeface="Arial" panose="020B0604020202020204" pitchFamily="34" charset="0"/>
              </a:rPr>
            </a:br>
            <a:endParaRPr lang="nl-NL" dirty="0">
              <a:latin typeface="Arial" panose="020B0604020202020204" pitchFamily="34" charset="0"/>
              <a:cs typeface="Arial" panose="020B0604020202020204" pitchFamily="34" charset="0"/>
            </a:endParaRPr>
          </a:p>
        </p:txBody>
      </p:sp>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2880" y="4585636"/>
            <a:ext cx="2455543" cy="418775"/>
          </a:xfrm>
          <a:prstGeom prst="rect">
            <a:avLst/>
          </a:prstGeom>
        </p:spPr>
      </p:pic>
    </p:spTree>
    <p:extLst>
      <p:ext uri="{BB962C8B-B14F-4D97-AF65-F5344CB8AC3E}">
        <p14:creationId xmlns:p14="http://schemas.microsoft.com/office/powerpoint/2010/main" val="3447229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ep 6"/>
          <p:cNvGrpSpPr/>
          <p:nvPr/>
        </p:nvGrpSpPr>
        <p:grpSpPr>
          <a:xfrm>
            <a:off x="0" y="4774166"/>
            <a:ext cx="11088260" cy="393041"/>
            <a:chOff x="-1" y="4106223"/>
            <a:chExt cx="11088260" cy="608349"/>
          </a:xfrm>
        </p:grpSpPr>
        <p:sp>
          <p:nvSpPr>
            <p:cNvPr id="5" name="Rechthoek 4"/>
            <p:cNvSpPr/>
            <p:nvPr/>
          </p:nvSpPr>
          <p:spPr>
            <a:xfrm>
              <a:off x="-1" y="4138507"/>
              <a:ext cx="9144000" cy="576065"/>
            </a:xfrm>
            <a:prstGeom prst="rect">
              <a:avLst/>
            </a:prstGeom>
            <a:solidFill>
              <a:schemeClr val="tx2">
                <a:lumMod val="60000"/>
                <a:lumOff val="4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extBox 1"/>
            <p:cNvSpPr txBox="1"/>
            <p:nvPr/>
          </p:nvSpPr>
          <p:spPr>
            <a:xfrm>
              <a:off x="147259" y="4106223"/>
              <a:ext cx="10941000" cy="571652"/>
            </a:xfrm>
            <a:prstGeom prst="rect">
              <a:avLst/>
            </a:prstGeom>
            <a:noFill/>
          </p:spPr>
          <p:txBody>
            <a:bodyPr wrap="square" rtlCol="0">
              <a:spAutoFit/>
            </a:bodyPr>
            <a:lstStyle/>
            <a:p>
              <a:endParaRPr lang="nl-NL" b="1" dirty="0">
                <a:solidFill>
                  <a:schemeClr val="bg1">
                    <a:lumMod val="95000"/>
                  </a:schemeClr>
                </a:solidFill>
                <a:latin typeface="+mn-lt"/>
              </a:endParaRPr>
            </a:p>
          </p:txBody>
        </p:sp>
      </p:grpSp>
      <p:sp>
        <p:nvSpPr>
          <p:cNvPr id="8" name="Rechthoek 7"/>
          <p:cNvSpPr/>
          <p:nvPr/>
        </p:nvSpPr>
        <p:spPr>
          <a:xfrm>
            <a:off x="147261" y="183314"/>
            <a:ext cx="9308886" cy="707886"/>
          </a:xfrm>
          <a:prstGeom prst="rect">
            <a:avLst/>
          </a:prstGeom>
        </p:spPr>
        <p:txBody>
          <a:bodyPr wrap="square">
            <a:spAutoFit/>
          </a:bodyPr>
          <a:lstStyle/>
          <a:p>
            <a:r>
              <a:rPr lang="nl-NL" sz="2000" b="1" dirty="0"/>
              <a:t>Behandeling</a:t>
            </a:r>
          </a:p>
          <a:p>
            <a:endParaRPr lang="en-GB" sz="2000" dirty="0"/>
          </a:p>
        </p:txBody>
      </p:sp>
      <p:sp>
        <p:nvSpPr>
          <p:cNvPr id="3" name="Rechthoek 2"/>
          <p:cNvSpPr/>
          <p:nvPr/>
        </p:nvSpPr>
        <p:spPr>
          <a:xfrm>
            <a:off x="147261" y="750741"/>
            <a:ext cx="8849478" cy="3385542"/>
          </a:xfrm>
          <a:prstGeom prst="rect">
            <a:avLst/>
          </a:prstGeom>
        </p:spPr>
        <p:txBody>
          <a:bodyPr wrap="square">
            <a:spAutoFit/>
          </a:bodyPr>
          <a:lstStyle/>
          <a:p>
            <a:pPr>
              <a:spcBef>
                <a:spcPts val="600"/>
              </a:spcBef>
              <a:spcAft>
                <a:spcPts val="600"/>
              </a:spcAft>
            </a:pPr>
            <a:r>
              <a:rPr lang="nl-NL" u="sng" dirty="0">
                <a:solidFill>
                  <a:srgbClr val="800000"/>
                </a:solidFill>
                <a:effectLst/>
              </a:rPr>
              <a:t>Overige middelen</a:t>
            </a:r>
          </a:p>
          <a:p>
            <a:pPr>
              <a:spcBef>
                <a:spcPts val="600"/>
              </a:spcBef>
              <a:spcAft>
                <a:spcPts val="600"/>
              </a:spcAft>
            </a:pPr>
            <a:br>
              <a:rPr lang="nl-NL" dirty="0">
                <a:latin typeface="Arial" panose="020B0604020202020204" pitchFamily="34" charset="0"/>
                <a:cs typeface="Arial" panose="020B0604020202020204" pitchFamily="34" charset="0"/>
              </a:rPr>
            </a:br>
            <a:r>
              <a:rPr lang="nl-NL" dirty="0">
                <a:latin typeface="Arial" panose="020B0604020202020204" pitchFamily="34" charset="0"/>
                <a:cs typeface="Arial" panose="020B0604020202020204" pitchFamily="34" charset="0"/>
              </a:rPr>
              <a:t>Verwijzing</a:t>
            </a:r>
          </a:p>
          <a:p>
            <a:pPr marL="285750" indent="-285750">
              <a:spcBef>
                <a:spcPts val="600"/>
              </a:spcBef>
              <a:spcAft>
                <a:spcPts val="600"/>
              </a:spcAft>
              <a:buFont typeface="Arial" panose="020B0604020202020204" pitchFamily="34" charset="0"/>
              <a:buChar char="•"/>
            </a:pPr>
            <a:r>
              <a:rPr lang="nl-NL" sz="1800" dirty="0">
                <a:effectLst/>
                <a:latin typeface="Arial" panose="020B0604020202020204" pitchFamily="34" charset="0"/>
                <a:ea typeface="Calibri" panose="020F0502020204030204" pitchFamily="34" charset="0"/>
                <a:cs typeface="Arial" panose="020B0604020202020204" pitchFamily="34" charset="0"/>
              </a:rPr>
              <a:t>injecties met ontstekingsremmers, </a:t>
            </a:r>
            <a:r>
              <a:rPr lang="nl-NL"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zenuwblokkades</a:t>
            </a:r>
            <a:r>
              <a:rPr lang="nl-NL" dirty="0">
                <a:latin typeface="Arial" panose="020B0604020202020204" pitchFamily="34" charset="0"/>
                <a:cs typeface="Arial" panose="020B0604020202020204" pitchFamily="34" charset="0"/>
              </a:rPr>
              <a:t>, medicatie die direct in het bloed wordt toegediend of lokale toediening van medicijnen (bijvoorbeeld </a:t>
            </a:r>
            <a:r>
              <a:rPr lang="nl-NL" dirty="0" err="1">
                <a:latin typeface="Arial" panose="020B0604020202020204" pitchFamily="34" charset="0"/>
                <a:cs typeface="Arial" panose="020B0604020202020204" pitchFamily="34" charset="0"/>
              </a:rPr>
              <a:t>Capsaicine</a:t>
            </a:r>
            <a:r>
              <a:rPr lang="nl-NL" dirty="0">
                <a:latin typeface="Arial" panose="020B0604020202020204" pitchFamily="34" charset="0"/>
                <a:cs typeface="Arial" panose="020B0604020202020204" pitchFamily="34" charset="0"/>
              </a:rPr>
              <a:t>), chirurgische interventies. </a:t>
            </a:r>
          </a:p>
          <a:p>
            <a:pPr marL="285750" indent="-285750">
              <a:spcBef>
                <a:spcPts val="600"/>
              </a:spcBef>
              <a:spcAft>
                <a:spcPts val="600"/>
              </a:spcAft>
              <a:buFont typeface="Arial" panose="020B0604020202020204" pitchFamily="34" charset="0"/>
              <a:buChar char="•"/>
            </a:pPr>
            <a:endParaRPr lang="nl-NL" dirty="0">
              <a:latin typeface="Arial" panose="020B0604020202020204" pitchFamily="34" charset="0"/>
              <a:cs typeface="Arial" panose="020B0604020202020204" pitchFamily="34" charset="0"/>
            </a:endParaRPr>
          </a:p>
          <a:p>
            <a:pPr>
              <a:spcBef>
                <a:spcPts val="600"/>
              </a:spcBef>
              <a:spcAft>
                <a:spcPts val="600"/>
              </a:spcAft>
            </a:pPr>
            <a:r>
              <a:rPr lang="nl-NL" sz="1600" i="1" dirty="0">
                <a:effectLst/>
                <a:latin typeface="Arial" panose="020B0604020202020204" pitchFamily="34" charset="0"/>
                <a:ea typeface="Calibri" panose="020F0502020204030204" pitchFamily="34" charset="0"/>
                <a:cs typeface="Arial" panose="020B0604020202020204" pitchFamily="34" charset="0"/>
              </a:rPr>
              <a:t>Bij een zenuwblokkade wordt de pijngeleiding van een zenuw in de nek of rug onderbroken. De zenuwen die naar het pijnlijke facetgewricht lopen, worden door verhitting langdurig uitgeschakeld. </a:t>
            </a:r>
            <a:endParaRPr lang="nl-NL" sz="1600" i="1" dirty="0">
              <a:latin typeface="Arial" panose="020B0604020202020204" pitchFamily="34" charset="0"/>
              <a:cs typeface="Arial" panose="020B0604020202020204" pitchFamily="34" charset="0"/>
            </a:endParaRPr>
          </a:p>
        </p:txBody>
      </p:sp>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2880" y="4585636"/>
            <a:ext cx="2455543" cy="418775"/>
          </a:xfrm>
          <a:prstGeom prst="rect">
            <a:avLst/>
          </a:prstGeom>
        </p:spPr>
      </p:pic>
    </p:spTree>
    <p:extLst>
      <p:ext uri="{BB962C8B-B14F-4D97-AF65-F5344CB8AC3E}">
        <p14:creationId xmlns:p14="http://schemas.microsoft.com/office/powerpoint/2010/main" val="290465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ep 6"/>
          <p:cNvGrpSpPr/>
          <p:nvPr/>
        </p:nvGrpSpPr>
        <p:grpSpPr>
          <a:xfrm>
            <a:off x="0" y="4774166"/>
            <a:ext cx="11088260" cy="393041"/>
            <a:chOff x="-1" y="4106223"/>
            <a:chExt cx="11088260" cy="608349"/>
          </a:xfrm>
        </p:grpSpPr>
        <p:sp>
          <p:nvSpPr>
            <p:cNvPr id="5" name="Rechthoek 4"/>
            <p:cNvSpPr/>
            <p:nvPr/>
          </p:nvSpPr>
          <p:spPr>
            <a:xfrm>
              <a:off x="-1" y="4138507"/>
              <a:ext cx="9144000" cy="576065"/>
            </a:xfrm>
            <a:prstGeom prst="rect">
              <a:avLst/>
            </a:prstGeom>
            <a:solidFill>
              <a:schemeClr val="tx2">
                <a:lumMod val="60000"/>
                <a:lumOff val="4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extBox 1"/>
            <p:cNvSpPr txBox="1"/>
            <p:nvPr/>
          </p:nvSpPr>
          <p:spPr>
            <a:xfrm>
              <a:off x="147259" y="4106223"/>
              <a:ext cx="10941000" cy="571652"/>
            </a:xfrm>
            <a:prstGeom prst="rect">
              <a:avLst/>
            </a:prstGeom>
            <a:noFill/>
          </p:spPr>
          <p:txBody>
            <a:bodyPr wrap="square" rtlCol="0">
              <a:spAutoFit/>
            </a:bodyPr>
            <a:lstStyle/>
            <a:p>
              <a:endParaRPr lang="nl-NL" b="1" dirty="0">
                <a:solidFill>
                  <a:schemeClr val="bg1">
                    <a:lumMod val="95000"/>
                  </a:schemeClr>
                </a:solidFill>
                <a:latin typeface="+mn-lt"/>
              </a:endParaRPr>
            </a:p>
          </p:txBody>
        </p:sp>
      </p:grpSp>
      <p:sp>
        <p:nvSpPr>
          <p:cNvPr id="8" name="Rechthoek 7"/>
          <p:cNvSpPr/>
          <p:nvPr/>
        </p:nvSpPr>
        <p:spPr>
          <a:xfrm>
            <a:off x="2914524" y="269573"/>
            <a:ext cx="9308886" cy="861774"/>
          </a:xfrm>
          <a:prstGeom prst="rect">
            <a:avLst/>
          </a:prstGeom>
        </p:spPr>
        <p:txBody>
          <a:bodyPr wrap="square">
            <a:spAutoFit/>
          </a:bodyPr>
          <a:lstStyle/>
          <a:p>
            <a:r>
              <a:rPr lang="en-GB" sz="3000" b="1" dirty="0" err="1"/>
              <a:t>Caudasyndroom</a:t>
            </a:r>
            <a:endParaRPr lang="nl-NL" sz="3000" b="1" dirty="0"/>
          </a:p>
          <a:p>
            <a:endParaRPr lang="en-GB" sz="2000" dirty="0"/>
          </a:p>
        </p:txBody>
      </p:sp>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2880" y="4585636"/>
            <a:ext cx="2455543" cy="418775"/>
          </a:xfrm>
          <a:prstGeom prst="rect">
            <a:avLst/>
          </a:prstGeom>
        </p:spPr>
      </p:pic>
      <p:pic>
        <p:nvPicPr>
          <p:cNvPr id="6" name="Afbeelding 5">
            <a:extLst>
              <a:ext uri="{FF2B5EF4-FFF2-40B4-BE49-F238E27FC236}">
                <a16:creationId xmlns:a16="http://schemas.microsoft.com/office/drawing/2014/main" id="{B3C421F9-8D62-37EE-E1A3-650C61957F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5523" y="929333"/>
            <a:ext cx="1615039" cy="3785842"/>
          </a:xfrm>
          <a:prstGeom prst="rect">
            <a:avLst/>
          </a:prstGeom>
        </p:spPr>
      </p:pic>
    </p:spTree>
    <p:extLst>
      <p:ext uri="{BB962C8B-B14F-4D97-AF65-F5344CB8AC3E}">
        <p14:creationId xmlns:p14="http://schemas.microsoft.com/office/powerpoint/2010/main" val="2802833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ep 6"/>
          <p:cNvGrpSpPr/>
          <p:nvPr/>
        </p:nvGrpSpPr>
        <p:grpSpPr>
          <a:xfrm>
            <a:off x="0" y="4774166"/>
            <a:ext cx="11088260" cy="393041"/>
            <a:chOff x="-1" y="4106223"/>
            <a:chExt cx="11088260" cy="608349"/>
          </a:xfrm>
        </p:grpSpPr>
        <p:sp>
          <p:nvSpPr>
            <p:cNvPr id="5" name="Rechthoek 4"/>
            <p:cNvSpPr/>
            <p:nvPr/>
          </p:nvSpPr>
          <p:spPr>
            <a:xfrm>
              <a:off x="-1" y="4138507"/>
              <a:ext cx="9144000" cy="576065"/>
            </a:xfrm>
            <a:prstGeom prst="rect">
              <a:avLst/>
            </a:prstGeom>
            <a:solidFill>
              <a:schemeClr val="tx2">
                <a:lumMod val="60000"/>
                <a:lumOff val="4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extBox 1"/>
            <p:cNvSpPr txBox="1"/>
            <p:nvPr/>
          </p:nvSpPr>
          <p:spPr>
            <a:xfrm>
              <a:off x="147259" y="4106223"/>
              <a:ext cx="10941000" cy="571652"/>
            </a:xfrm>
            <a:prstGeom prst="rect">
              <a:avLst/>
            </a:prstGeom>
            <a:noFill/>
          </p:spPr>
          <p:txBody>
            <a:bodyPr wrap="square" rtlCol="0">
              <a:spAutoFit/>
            </a:bodyPr>
            <a:lstStyle/>
            <a:p>
              <a:endParaRPr lang="nl-NL" b="1" dirty="0">
                <a:solidFill>
                  <a:schemeClr val="bg1">
                    <a:lumMod val="95000"/>
                  </a:schemeClr>
                </a:solidFill>
                <a:latin typeface="+mn-lt"/>
              </a:endParaRPr>
            </a:p>
          </p:txBody>
        </p:sp>
      </p:grpSp>
      <p:sp>
        <p:nvSpPr>
          <p:cNvPr id="8" name="Rechthoek 7"/>
          <p:cNvSpPr/>
          <p:nvPr/>
        </p:nvSpPr>
        <p:spPr>
          <a:xfrm>
            <a:off x="147261" y="183314"/>
            <a:ext cx="9308886" cy="707886"/>
          </a:xfrm>
          <a:prstGeom prst="rect">
            <a:avLst/>
          </a:prstGeom>
        </p:spPr>
        <p:txBody>
          <a:bodyPr wrap="square">
            <a:spAutoFit/>
          </a:bodyPr>
          <a:lstStyle/>
          <a:p>
            <a:r>
              <a:rPr lang="en-GB" sz="2000" b="1" dirty="0" err="1"/>
              <a:t>Caudasyndroom</a:t>
            </a:r>
            <a:endParaRPr lang="nl-NL" sz="2000" b="1" dirty="0"/>
          </a:p>
          <a:p>
            <a:endParaRPr lang="en-GB" sz="2000" dirty="0"/>
          </a:p>
        </p:txBody>
      </p:sp>
      <p:sp>
        <p:nvSpPr>
          <p:cNvPr id="3" name="Rechthoek 2"/>
          <p:cNvSpPr/>
          <p:nvPr/>
        </p:nvSpPr>
        <p:spPr>
          <a:xfrm>
            <a:off x="147260" y="750741"/>
            <a:ext cx="9102247" cy="4678204"/>
          </a:xfrm>
          <a:prstGeom prst="rect">
            <a:avLst/>
          </a:prstGeom>
        </p:spPr>
        <p:txBody>
          <a:bodyPr wrap="square">
            <a:spAutoFit/>
          </a:bodyPr>
          <a:lstStyle/>
          <a:p>
            <a:pPr marL="285750" indent="-285750">
              <a:buFont typeface="Arial" panose="020B0604020202020204" pitchFamily="34" charset="0"/>
              <a:buChar char="•"/>
            </a:pPr>
            <a:r>
              <a:rPr lang="nl-NL" dirty="0"/>
              <a:t>Is een ernstige complicatie van de lumbale HNP, fracturen of tumoren.</a:t>
            </a:r>
            <a:br>
              <a:rPr lang="nl-NL" dirty="0"/>
            </a:br>
            <a:endParaRPr lang="nl-NL" dirty="0"/>
          </a:p>
          <a:p>
            <a:pPr marL="285750" indent="-285750">
              <a:buFont typeface="Arial" panose="020B0604020202020204" pitchFamily="34" charset="0"/>
              <a:buChar char="•"/>
            </a:pPr>
            <a:r>
              <a:rPr lang="pt-BR" dirty="0"/>
              <a:t>Massale compressie van de cauda equina-zenuwvezels (inc naar blaas)</a:t>
            </a:r>
            <a:br>
              <a:rPr lang="pt-BR" dirty="0"/>
            </a:br>
            <a:endParaRPr lang="pt-BR" dirty="0"/>
          </a:p>
          <a:p>
            <a:pPr marL="285750" indent="-285750">
              <a:buFont typeface="Arial" panose="020B0604020202020204" pitchFamily="34" charset="0"/>
              <a:buChar char="•"/>
            </a:pPr>
            <a:r>
              <a:rPr lang="pt-BR" dirty="0"/>
              <a:t>Symptomen:</a:t>
            </a:r>
          </a:p>
          <a:p>
            <a:r>
              <a:rPr lang="nl-NL" sz="1600" dirty="0">
                <a:effectLst/>
                <a:latin typeface="Arial" panose="020B0604020202020204" pitchFamily="34" charset="0"/>
                <a:ea typeface="Times New Roman" panose="02020603050405020304" pitchFamily="18" charset="0"/>
                <a:cs typeface="Arial" panose="020B0604020202020204" pitchFamily="34" charset="0"/>
              </a:rPr>
              <a:t>	- minder of niet kunnen uitplassen</a:t>
            </a:r>
          </a:p>
          <a:p>
            <a:r>
              <a:rPr lang="nl-NL" sz="1600" dirty="0">
                <a:effectLst/>
                <a:latin typeface="Arial" panose="020B0604020202020204" pitchFamily="34" charset="0"/>
                <a:ea typeface="Times New Roman" panose="02020603050405020304" pitchFamily="18" charset="0"/>
                <a:cs typeface="Arial" panose="020B0604020202020204" pitchFamily="34" charset="0"/>
              </a:rPr>
              <a:t>	- een veranderd gevoel bij het plassen</a:t>
            </a:r>
          </a:p>
          <a:p>
            <a:r>
              <a:rPr lang="nl-NL" sz="1600" dirty="0">
                <a:effectLst/>
                <a:latin typeface="Arial" panose="020B0604020202020204" pitchFamily="34" charset="0"/>
                <a:ea typeface="Times New Roman" panose="02020603050405020304" pitchFamily="18" charset="0"/>
                <a:cs typeface="Arial" panose="020B0604020202020204" pitchFamily="34" charset="0"/>
              </a:rPr>
              <a:t>	- incontinentie voor urine of ontlasting</a:t>
            </a:r>
          </a:p>
          <a:p>
            <a:r>
              <a:rPr lang="nl-NL" sz="1600" dirty="0">
                <a:latin typeface="Arial" panose="020B0604020202020204" pitchFamily="34" charset="0"/>
                <a:ea typeface="Times New Roman" panose="02020603050405020304" pitchFamily="18" charset="0"/>
                <a:cs typeface="Arial" panose="020B0604020202020204" pitchFamily="34" charset="0"/>
              </a:rPr>
              <a:t>	- verminderde anussfinctertonus en afwezige anusreflex</a:t>
            </a:r>
            <a:endParaRPr lang="nl-NL" sz="1600" dirty="0">
              <a:effectLst/>
              <a:latin typeface="Arial" panose="020B0604020202020204" pitchFamily="34" charset="0"/>
              <a:ea typeface="Times New Roman" panose="02020603050405020304" pitchFamily="18" charset="0"/>
              <a:cs typeface="Arial" panose="020B0604020202020204" pitchFamily="34" charset="0"/>
            </a:endParaRPr>
          </a:p>
          <a:p>
            <a:r>
              <a:rPr lang="nl-NL" sz="1600" dirty="0">
                <a:effectLst/>
                <a:latin typeface="Arial" panose="020B0604020202020204" pitchFamily="34" charset="0"/>
                <a:ea typeface="Times New Roman" panose="02020603050405020304" pitchFamily="18" charset="0"/>
                <a:cs typeface="Arial" panose="020B0604020202020204" pitchFamily="34" charset="0"/>
              </a:rPr>
              <a:t>	- een doof gevoel in schaamstreek, billen, perineum, heupen of dijen</a:t>
            </a:r>
          </a:p>
          <a:p>
            <a:r>
              <a:rPr lang="nl-NL" sz="1600" dirty="0">
                <a:effectLst/>
                <a:latin typeface="Arial" panose="020B0604020202020204" pitchFamily="34" charset="0"/>
                <a:ea typeface="Times New Roman" panose="02020603050405020304" pitchFamily="18" charset="0"/>
                <a:cs typeface="Arial" panose="020B0604020202020204" pitchFamily="34" charset="0"/>
              </a:rPr>
              <a:t>	- pijn in beide benen of voeten</a:t>
            </a:r>
          </a:p>
          <a:p>
            <a:r>
              <a:rPr lang="nl-NL" sz="1600" dirty="0">
                <a:effectLst/>
                <a:latin typeface="Arial" panose="020B0604020202020204" pitchFamily="34" charset="0"/>
                <a:ea typeface="Times New Roman" panose="02020603050405020304" pitchFamily="18" charset="0"/>
                <a:cs typeface="Arial" panose="020B0604020202020204" pitchFamily="34" charset="0"/>
              </a:rPr>
              <a:t>	- verlammingsverschijnselen in beide benen of voeten</a:t>
            </a:r>
          </a:p>
          <a:p>
            <a:br>
              <a:rPr lang="nl-NL" sz="1600" dirty="0">
                <a:latin typeface="Arial" panose="020B0604020202020204" pitchFamily="34" charset="0"/>
                <a:ea typeface="Times New Roman" panose="02020603050405020304" pitchFamily="18" charset="0"/>
                <a:cs typeface="Arial" panose="020B0604020202020204" pitchFamily="34" charset="0"/>
              </a:rPr>
            </a:br>
            <a:endParaRPr lang="pt-BR"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nl-NL" dirty="0"/>
              <a:t>Een spoedige chirurgische decompressie wordt doorgaans geadviseerd</a:t>
            </a:r>
          </a:p>
          <a:p>
            <a:pPr marL="285750" indent="-285750">
              <a:spcBef>
                <a:spcPts val="600"/>
              </a:spcBef>
              <a:spcAft>
                <a:spcPts val="600"/>
              </a:spcAft>
              <a:buFont typeface="Arial" panose="020B0604020202020204" pitchFamily="34" charset="0"/>
              <a:buChar char="•"/>
            </a:pPr>
            <a:endParaRPr lang="nl-NL" dirty="0"/>
          </a:p>
          <a:p>
            <a:endParaRPr lang="nl-NL" dirty="0"/>
          </a:p>
        </p:txBody>
      </p:sp>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2880" y="4585636"/>
            <a:ext cx="2455543" cy="418775"/>
          </a:xfrm>
          <a:prstGeom prst="rect">
            <a:avLst/>
          </a:prstGeom>
        </p:spPr>
      </p:pic>
      <p:pic>
        <p:nvPicPr>
          <p:cNvPr id="6" name="Afbeelding 5">
            <a:extLst>
              <a:ext uri="{FF2B5EF4-FFF2-40B4-BE49-F238E27FC236}">
                <a16:creationId xmlns:a16="http://schemas.microsoft.com/office/drawing/2014/main" id="{6763BAF2-8D73-C903-E643-7A31BD8DA9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9874" y="1868877"/>
            <a:ext cx="1396897" cy="1128693"/>
          </a:xfrm>
          <a:prstGeom prst="rect">
            <a:avLst/>
          </a:prstGeom>
        </p:spPr>
      </p:pic>
    </p:spTree>
    <p:extLst>
      <p:ext uri="{BB962C8B-B14F-4D97-AF65-F5344CB8AC3E}">
        <p14:creationId xmlns:p14="http://schemas.microsoft.com/office/powerpoint/2010/main" val="26831645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ep 6"/>
          <p:cNvGrpSpPr/>
          <p:nvPr/>
        </p:nvGrpSpPr>
        <p:grpSpPr>
          <a:xfrm>
            <a:off x="0" y="4774166"/>
            <a:ext cx="11088260" cy="393041"/>
            <a:chOff x="-1" y="4106223"/>
            <a:chExt cx="11088260" cy="608349"/>
          </a:xfrm>
        </p:grpSpPr>
        <p:sp>
          <p:nvSpPr>
            <p:cNvPr id="5" name="Rechthoek 4"/>
            <p:cNvSpPr/>
            <p:nvPr/>
          </p:nvSpPr>
          <p:spPr>
            <a:xfrm>
              <a:off x="-1" y="4138507"/>
              <a:ext cx="9144000" cy="576065"/>
            </a:xfrm>
            <a:prstGeom prst="rect">
              <a:avLst/>
            </a:prstGeom>
            <a:solidFill>
              <a:schemeClr val="tx2">
                <a:lumMod val="60000"/>
                <a:lumOff val="4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extBox 1"/>
            <p:cNvSpPr txBox="1"/>
            <p:nvPr/>
          </p:nvSpPr>
          <p:spPr>
            <a:xfrm>
              <a:off x="147259" y="4106223"/>
              <a:ext cx="10941000" cy="571652"/>
            </a:xfrm>
            <a:prstGeom prst="rect">
              <a:avLst/>
            </a:prstGeom>
            <a:noFill/>
          </p:spPr>
          <p:txBody>
            <a:bodyPr wrap="square" rtlCol="0">
              <a:spAutoFit/>
            </a:bodyPr>
            <a:lstStyle/>
            <a:p>
              <a:endParaRPr lang="nl-NL" b="1" dirty="0">
                <a:solidFill>
                  <a:schemeClr val="bg1">
                    <a:lumMod val="95000"/>
                  </a:schemeClr>
                </a:solidFill>
                <a:latin typeface="+mn-lt"/>
              </a:endParaRPr>
            </a:p>
          </p:txBody>
        </p:sp>
      </p:grpSp>
      <p:sp>
        <p:nvSpPr>
          <p:cNvPr id="8" name="Rechthoek 7"/>
          <p:cNvSpPr/>
          <p:nvPr/>
        </p:nvSpPr>
        <p:spPr>
          <a:xfrm>
            <a:off x="-270569" y="268505"/>
            <a:ext cx="9308886" cy="861774"/>
          </a:xfrm>
          <a:prstGeom prst="rect">
            <a:avLst/>
          </a:prstGeom>
        </p:spPr>
        <p:txBody>
          <a:bodyPr wrap="square">
            <a:spAutoFit/>
          </a:bodyPr>
          <a:lstStyle/>
          <a:p>
            <a:pPr algn="ctr"/>
            <a:r>
              <a:rPr lang="en-US" sz="3000" b="1" dirty="0" err="1"/>
              <a:t>Gordelroos</a:t>
            </a:r>
            <a:endParaRPr lang="nl-NL" sz="3000" b="1" dirty="0"/>
          </a:p>
          <a:p>
            <a:endParaRPr lang="en-GB" sz="2000" dirty="0"/>
          </a:p>
        </p:txBody>
      </p:sp>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2880" y="4585636"/>
            <a:ext cx="2455543" cy="418775"/>
          </a:xfrm>
          <a:prstGeom prst="rect">
            <a:avLst/>
          </a:prstGeom>
        </p:spPr>
      </p:pic>
      <p:pic>
        <p:nvPicPr>
          <p:cNvPr id="6" name="Afbeelding 5">
            <a:extLst>
              <a:ext uri="{FF2B5EF4-FFF2-40B4-BE49-F238E27FC236}">
                <a16:creationId xmlns:a16="http://schemas.microsoft.com/office/drawing/2014/main" id="{890E90A5-DAA4-844A-0160-D4E570C775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7490" y="1029449"/>
            <a:ext cx="3892768" cy="30846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50702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ep 6"/>
          <p:cNvGrpSpPr/>
          <p:nvPr/>
        </p:nvGrpSpPr>
        <p:grpSpPr>
          <a:xfrm>
            <a:off x="0" y="4774166"/>
            <a:ext cx="11088260" cy="393041"/>
            <a:chOff x="-1" y="4106223"/>
            <a:chExt cx="11088260" cy="608349"/>
          </a:xfrm>
        </p:grpSpPr>
        <p:sp>
          <p:nvSpPr>
            <p:cNvPr id="5" name="Rechthoek 4"/>
            <p:cNvSpPr/>
            <p:nvPr/>
          </p:nvSpPr>
          <p:spPr>
            <a:xfrm>
              <a:off x="-1" y="4138507"/>
              <a:ext cx="9144000" cy="576065"/>
            </a:xfrm>
            <a:prstGeom prst="rect">
              <a:avLst/>
            </a:prstGeom>
            <a:solidFill>
              <a:schemeClr val="tx2">
                <a:lumMod val="60000"/>
                <a:lumOff val="4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extBox 1"/>
            <p:cNvSpPr txBox="1"/>
            <p:nvPr/>
          </p:nvSpPr>
          <p:spPr>
            <a:xfrm>
              <a:off x="147259" y="4106223"/>
              <a:ext cx="10941000" cy="571652"/>
            </a:xfrm>
            <a:prstGeom prst="rect">
              <a:avLst/>
            </a:prstGeom>
            <a:noFill/>
          </p:spPr>
          <p:txBody>
            <a:bodyPr wrap="square" rtlCol="0">
              <a:spAutoFit/>
            </a:bodyPr>
            <a:lstStyle/>
            <a:p>
              <a:endParaRPr lang="nl-NL" b="1" dirty="0">
                <a:solidFill>
                  <a:schemeClr val="bg1">
                    <a:lumMod val="95000"/>
                  </a:schemeClr>
                </a:solidFill>
                <a:latin typeface="+mn-lt"/>
              </a:endParaRPr>
            </a:p>
          </p:txBody>
        </p:sp>
      </p:grpSp>
      <p:sp>
        <p:nvSpPr>
          <p:cNvPr id="8" name="Rechthoek 7"/>
          <p:cNvSpPr/>
          <p:nvPr/>
        </p:nvSpPr>
        <p:spPr>
          <a:xfrm>
            <a:off x="147261" y="183314"/>
            <a:ext cx="9308886" cy="707886"/>
          </a:xfrm>
          <a:prstGeom prst="rect">
            <a:avLst/>
          </a:prstGeom>
        </p:spPr>
        <p:txBody>
          <a:bodyPr wrap="square">
            <a:spAutoFit/>
          </a:bodyPr>
          <a:lstStyle/>
          <a:p>
            <a:r>
              <a:rPr lang="en-US" sz="2000" b="1" dirty="0" err="1"/>
              <a:t>Gordelroos</a:t>
            </a:r>
            <a:endParaRPr lang="nl-NL" sz="2000" b="1" dirty="0"/>
          </a:p>
          <a:p>
            <a:endParaRPr lang="en-GB" sz="2000" dirty="0"/>
          </a:p>
        </p:txBody>
      </p:sp>
      <p:sp>
        <p:nvSpPr>
          <p:cNvPr id="3" name="Rechthoek 2"/>
          <p:cNvSpPr/>
          <p:nvPr/>
        </p:nvSpPr>
        <p:spPr>
          <a:xfrm>
            <a:off x="147261" y="750741"/>
            <a:ext cx="8891162" cy="3600986"/>
          </a:xfrm>
          <a:prstGeom prst="rect">
            <a:avLst/>
          </a:prstGeom>
        </p:spPr>
        <p:txBody>
          <a:bodyPr wrap="square">
            <a:spAutoFit/>
          </a:bodyPr>
          <a:lstStyle/>
          <a:p>
            <a:pPr marL="285750" indent="-285750">
              <a:spcBef>
                <a:spcPts val="600"/>
              </a:spcBef>
              <a:spcAft>
                <a:spcPts val="600"/>
              </a:spcAft>
              <a:buFont typeface="Arial" panose="020B0604020202020204" pitchFamily="34" charset="0"/>
              <a:buChar char="•"/>
            </a:pPr>
            <a:r>
              <a:rPr lang="nl-NL" dirty="0"/>
              <a:t>De medische naam voor gordelroos is herpes zoster.</a:t>
            </a:r>
          </a:p>
          <a:p>
            <a:pPr marL="285750" indent="-285750">
              <a:spcBef>
                <a:spcPts val="600"/>
              </a:spcBef>
              <a:spcAft>
                <a:spcPts val="600"/>
              </a:spcAft>
              <a:buFont typeface="Arial" panose="020B0604020202020204" pitchFamily="34" charset="0"/>
              <a:buChar char="•"/>
            </a:pPr>
            <a:r>
              <a:rPr lang="nl-NL" dirty="0"/>
              <a:t>Het is doorgaans een onschuldige kinderziekte.</a:t>
            </a:r>
          </a:p>
          <a:p>
            <a:pPr marL="285750" indent="-285750">
              <a:spcBef>
                <a:spcPts val="600"/>
              </a:spcBef>
              <a:spcAft>
                <a:spcPts val="600"/>
              </a:spcAft>
              <a:buFont typeface="Arial" panose="020B0604020202020204" pitchFamily="34" charset="0"/>
              <a:buChar char="•"/>
            </a:pPr>
            <a:r>
              <a:rPr lang="nl-NL" dirty="0"/>
              <a:t>Bij volwassenen (</a:t>
            </a:r>
            <a:r>
              <a:rPr lang="nl-NL" dirty="0" err="1"/>
              <a:t>waardonder</a:t>
            </a:r>
            <a:r>
              <a:rPr lang="nl-NL" dirty="0"/>
              <a:t> zwangeren) kan infectie ernstiger verlopen</a:t>
            </a:r>
          </a:p>
          <a:p>
            <a:pPr marL="285750" indent="-285750">
              <a:spcBef>
                <a:spcPts val="600"/>
              </a:spcBef>
              <a:spcAft>
                <a:spcPts val="600"/>
              </a:spcAft>
              <a:buFont typeface="Arial" panose="020B0604020202020204" pitchFamily="34" charset="0"/>
              <a:buChar char="•"/>
            </a:pPr>
            <a:r>
              <a:rPr lang="nl-NL" dirty="0"/>
              <a:t>Nooit eerder waterpokken gekregen en 5 dagen vóór tot 2 dagen na de bevalling waterpokken? </a:t>
            </a:r>
            <a:r>
              <a:rPr lang="nl-NL" dirty="0">
                <a:sym typeface="Wingdings" panose="05000000000000000000" pitchFamily="2" charset="2"/>
              </a:rPr>
              <a:t> </a:t>
            </a:r>
            <a:r>
              <a:rPr lang="nl-NL" dirty="0"/>
              <a:t>pasgeborene baby behandelen met antistoffen</a:t>
            </a:r>
          </a:p>
          <a:p>
            <a:pPr marL="285750" indent="-285750">
              <a:spcBef>
                <a:spcPts val="600"/>
              </a:spcBef>
              <a:spcAft>
                <a:spcPts val="600"/>
              </a:spcAft>
              <a:buFont typeface="Arial" panose="020B0604020202020204" pitchFamily="34" charset="0"/>
              <a:buChar char="•"/>
            </a:pPr>
            <a:endParaRPr lang="nl-NL" dirty="0"/>
          </a:p>
          <a:p>
            <a:pPr marL="285750" indent="-285750">
              <a:spcBef>
                <a:spcPts val="600"/>
              </a:spcBef>
              <a:spcAft>
                <a:spcPts val="600"/>
              </a:spcAft>
              <a:buFont typeface="Arial" panose="020B0604020202020204" pitchFamily="34" charset="0"/>
              <a:buChar char="•"/>
            </a:pPr>
            <a:endParaRPr lang="nl-NL" dirty="0"/>
          </a:p>
          <a:p>
            <a:pPr marL="285750" indent="-285750">
              <a:spcBef>
                <a:spcPts val="600"/>
              </a:spcBef>
              <a:spcAft>
                <a:spcPts val="600"/>
              </a:spcAft>
              <a:buFont typeface="Arial" panose="020B0604020202020204" pitchFamily="34" charset="0"/>
              <a:buChar char="•"/>
            </a:pPr>
            <a:endParaRPr lang="nl-NL" dirty="0"/>
          </a:p>
          <a:p>
            <a:pPr marL="342900" indent="-342900">
              <a:spcBef>
                <a:spcPts val="600"/>
              </a:spcBef>
              <a:spcAft>
                <a:spcPts val="600"/>
              </a:spcAft>
              <a:buFont typeface="Arial" panose="020B0604020202020204" pitchFamily="34" charset="0"/>
              <a:buChar char="•"/>
            </a:pPr>
            <a:endParaRPr lang="nl-NL" sz="1400" dirty="0"/>
          </a:p>
        </p:txBody>
      </p:sp>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2880" y="4585636"/>
            <a:ext cx="2455543" cy="418775"/>
          </a:xfrm>
          <a:prstGeom prst="rect">
            <a:avLst/>
          </a:prstGeom>
        </p:spPr>
      </p:pic>
    </p:spTree>
    <p:extLst>
      <p:ext uri="{BB962C8B-B14F-4D97-AF65-F5344CB8AC3E}">
        <p14:creationId xmlns:p14="http://schemas.microsoft.com/office/powerpoint/2010/main" val="781210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ep 6"/>
          <p:cNvGrpSpPr/>
          <p:nvPr/>
        </p:nvGrpSpPr>
        <p:grpSpPr>
          <a:xfrm>
            <a:off x="0" y="4774166"/>
            <a:ext cx="11088260" cy="393041"/>
            <a:chOff x="-1" y="4106223"/>
            <a:chExt cx="11088260" cy="608349"/>
          </a:xfrm>
        </p:grpSpPr>
        <p:sp>
          <p:nvSpPr>
            <p:cNvPr id="5" name="Rechthoek 4"/>
            <p:cNvSpPr/>
            <p:nvPr/>
          </p:nvSpPr>
          <p:spPr>
            <a:xfrm>
              <a:off x="-1" y="4138507"/>
              <a:ext cx="9144000" cy="576065"/>
            </a:xfrm>
            <a:prstGeom prst="rect">
              <a:avLst/>
            </a:prstGeom>
            <a:solidFill>
              <a:schemeClr val="tx2">
                <a:lumMod val="60000"/>
                <a:lumOff val="4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extBox 1"/>
            <p:cNvSpPr txBox="1"/>
            <p:nvPr/>
          </p:nvSpPr>
          <p:spPr>
            <a:xfrm>
              <a:off x="147259" y="4106223"/>
              <a:ext cx="10941000" cy="571652"/>
            </a:xfrm>
            <a:prstGeom prst="rect">
              <a:avLst/>
            </a:prstGeom>
            <a:noFill/>
          </p:spPr>
          <p:txBody>
            <a:bodyPr wrap="square" rtlCol="0">
              <a:spAutoFit/>
            </a:bodyPr>
            <a:lstStyle/>
            <a:p>
              <a:endParaRPr lang="nl-NL" b="1" dirty="0">
                <a:solidFill>
                  <a:schemeClr val="bg1">
                    <a:lumMod val="95000"/>
                  </a:schemeClr>
                </a:solidFill>
                <a:latin typeface="+mn-lt"/>
              </a:endParaRPr>
            </a:p>
          </p:txBody>
        </p:sp>
      </p:grpSp>
      <p:sp>
        <p:nvSpPr>
          <p:cNvPr id="8" name="Rechthoek 7"/>
          <p:cNvSpPr/>
          <p:nvPr/>
        </p:nvSpPr>
        <p:spPr>
          <a:xfrm>
            <a:off x="147261" y="183314"/>
            <a:ext cx="9308886" cy="707886"/>
          </a:xfrm>
          <a:prstGeom prst="rect">
            <a:avLst/>
          </a:prstGeom>
        </p:spPr>
        <p:txBody>
          <a:bodyPr wrap="square">
            <a:spAutoFit/>
          </a:bodyPr>
          <a:lstStyle/>
          <a:p>
            <a:r>
              <a:rPr lang="nl-NL" sz="2000" b="1" dirty="0"/>
              <a:t>Inleiding</a:t>
            </a:r>
          </a:p>
          <a:p>
            <a:endParaRPr lang="en-GB" sz="2000" dirty="0"/>
          </a:p>
        </p:txBody>
      </p:sp>
      <p:sp>
        <p:nvSpPr>
          <p:cNvPr id="3" name="Rechthoek 2"/>
          <p:cNvSpPr/>
          <p:nvPr/>
        </p:nvSpPr>
        <p:spPr>
          <a:xfrm>
            <a:off x="147261" y="750741"/>
            <a:ext cx="8119410" cy="2369880"/>
          </a:xfrm>
          <a:prstGeom prst="rect">
            <a:avLst/>
          </a:prstGeom>
        </p:spPr>
        <p:txBody>
          <a:bodyPr wrap="square">
            <a:spAutoFit/>
          </a:bodyPr>
          <a:lstStyle/>
          <a:p>
            <a:pPr marL="285750" indent="-285750">
              <a:spcBef>
                <a:spcPts val="600"/>
              </a:spcBef>
              <a:spcAft>
                <a:spcPts val="600"/>
              </a:spcAft>
              <a:buFont typeface="Arial" pitchFamily="34" charset="0"/>
              <a:buChar char="•"/>
            </a:pPr>
            <a:r>
              <a:rPr lang="nl-NL" dirty="0"/>
              <a:t>2 miljoen Nederlanders chronische pijn </a:t>
            </a:r>
          </a:p>
          <a:p>
            <a:pPr marL="285750" indent="-285750">
              <a:spcBef>
                <a:spcPts val="600"/>
              </a:spcBef>
              <a:spcAft>
                <a:spcPts val="600"/>
              </a:spcAft>
              <a:buFont typeface="Arial" pitchFamily="34" charset="0"/>
              <a:buChar char="•"/>
            </a:pPr>
            <a:r>
              <a:rPr lang="nl-NL" dirty="0"/>
              <a:t>5% heeft </a:t>
            </a:r>
            <a:r>
              <a:rPr lang="nl-NL" dirty="0" err="1"/>
              <a:t>neuropathische</a:t>
            </a:r>
            <a:r>
              <a:rPr lang="nl-NL" dirty="0"/>
              <a:t> pijnklachten</a:t>
            </a:r>
          </a:p>
          <a:p>
            <a:pPr marL="285750" indent="-285750">
              <a:spcBef>
                <a:spcPts val="600"/>
              </a:spcBef>
              <a:spcAft>
                <a:spcPts val="600"/>
              </a:spcAft>
              <a:buFont typeface="Arial" pitchFamily="34" charset="0"/>
              <a:buChar char="•"/>
            </a:pPr>
            <a:r>
              <a:rPr lang="nl-NL" dirty="0"/>
              <a:t>2% is onder behandeling bij een pijnspecialist, veel bij huisarts</a:t>
            </a:r>
            <a:br>
              <a:rPr lang="nl-NL" dirty="0"/>
            </a:br>
            <a:r>
              <a:rPr lang="nl-NL" dirty="0"/>
              <a:t>- hiervan lijdt 30% aan </a:t>
            </a:r>
            <a:r>
              <a:rPr lang="nl-NL" dirty="0" err="1"/>
              <a:t>neuropathische</a:t>
            </a:r>
            <a:r>
              <a:rPr lang="nl-NL" dirty="0"/>
              <a:t> pijn</a:t>
            </a:r>
          </a:p>
          <a:p>
            <a:pPr marL="285750" indent="-285750">
              <a:spcBef>
                <a:spcPts val="600"/>
              </a:spcBef>
              <a:spcAft>
                <a:spcPts val="600"/>
              </a:spcAft>
              <a:buFont typeface="Arial" pitchFamily="34" charset="0"/>
              <a:buChar char="•"/>
            </a:pPr>
            <a:r>
              <a:rPr lang="nl-NL" dirty="0"/>
              <a:t>Ziekteverzuim, functioneren</a:t>
            </a:r>
          </a:p>
          <a:p>
            <a:pPr marL="285750" indent="-285750">
              <a:spcBef>
                <a:spcPts val="600"/>
              </a:spcBef>
              <a:spcAft>
                <a:spcPts val="600"/>
              </a:spcAft>
              <a:buFont typeface="Arial" pitchFamily="34" charset="0"/>
              <a:buChar char="•"/>
            </a:pPr>
            <a:endParaRPr lang="nl-NL" dirty="0"/>
          </a:p>
        </p:txBody>
      </p:sp>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2880" y="4585636"/>
            <a:ext cx="2455543" cy="418775"/>
          </a:xfrm>
          <a:prstGeom prst="rect">
            <a:avLst/>
          </a:prstGeom>
        </p:spPr>
      </p:pic>
    </p:spTree>
    <p:extLst>
      <p:ext uri="{BB962C8B-B14F-4D97-AF65-F5344CB8AC3E}">
        <p14:creationId xmlns:p14="http://schemas.microsoft.com/office/powerpoint/2010/main" val="1591248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ep 6"/>
          <p:cNvGrpSpPr/>
          <p:nvPr/>
        </p:nvGrpSpPr>
        <p:grpSpPr>
          <a:xfrm>
            <a:off x="0" y="4774166"/>
            <a:ext cx="11088260" cy="393041"/>
            <a:chOff x="-1" y="4106223"/>
            <a:chExt cx="11088260" cy="608349"/>
          </a:xfrm>
        </p:grpSpPr>
        <p:sp>
          <p:nvSpPr>
            <p:cNvPr id="5" name="Rechthoek 4"/>
            <p:cNvSpPr/>
            <p:nvPr/>
          </p:nvSpPr>
          <p:spPr>
            <a:xfrm>
              <a:off x="-1" y="4138507"/>
              <a:ext cx="9144000" cy="576065"/>
            </a:xfrm>
            <a:prstGeom prst="rect">
              <a:avLst/>
            </a:prstGeom>
            <a:solidFill>
              <a:schemeClr val="tx2">
                <a:lumMod val="60000"/>
                <a:lumOff val="4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extBox 1"/>
            <p:cNvSpPr txBox="1"/>
            <p:nvPr/>
          </p:nvSpPr>
          <p:spPr>
            <a:xfrm>
              <a:off x="147259" y="4106223"/>
              <a:ext cx="10941000" cy="571652"/>
            </a:xfrm>
            <a:prstGeom prst="rect">
              <a:avLst/>
            </a:prstGeom>
            <a:noFill/>
          </p:spPr>
          <p:txBody>
            <a:bodyPr wrap="square" rtlCol="0">
              <a:spAutoFit/>
            </a:bodyPr>
            <a:lstStyle/>
            <a:p>
              <a:endParaRPr lang="nl-NL" b="1" dirty="0">
                <a:solidFill>
                  <a:schemeClr val="bg1">
                    <a:lumMod val="95000"/>
                  </a:schemeClr>
                </a:solidFill>
                <a:latin typeface="+mn-lt"/>
              </a:endParaRPr>
            </a:p>
          </p:txBody>
        </p:sp>
      </p:grpSp>
      <p:sp>
        <p:nvSpPr>
          <p:cNvPr id="8" name="Rechthoek 7"/>
          <p:cNvSpPr/>
          <p:nvPr/>
        </p:nvSpPr>
        <p:spPr>
          <a:xfrm>
            <a:off x="147261" y="183314"/>
            <a:ext cx="9308886" cy="707886"/>
          </a:xfrm>
          <a:prstGeom prst="rect">
            <a:avLst/>
          </a:prstGeom>
        </p:spPr>
        <p:txBody>
          <a:bodyPr wrap="square">
            <a:spAutoFit/>
          </a:bodyPr>
          <a:lstStyle/>
          <a:p>
            <a:r>
              <a:rPr lang="en-US" sz="2000" b="1" dirty="0" err="1"/>
              <a:t>Symptomen</a:t>
            </a:r>
            <a:endParaRPr lang="nl-NL" sz="2000" b="1" dirty="0"/>
          </a:p>
          <a:p>
            <a:endParaRPr lang="en-GB" sz="2000" dirty="0"/>
          </a:p>
        </p:txBody>
      </p:sp>
      <p:sp>
        <p:nvSpPr>
          <p:cNvPr id="3" name="Rechthoek 2"/>
          <p:cNvSpPr/>
          <p:nvPr/>
        </p:nvSpPr>
        <p:spPr>
          <a:xfrm>
            <a:off x="147261" y="750741"/>
            <a:ext cx="8891162" cy="5293757"/>
          </a:xfrm>
          <a:prstGeom prst="rect">
            <a:avLst/>
          </a:prstGeom>
        </p:spPr>
        <p:txBody>
          <a:bodyPr wrap="square">
            <a:spAutoFit/>
          </a:bodyPr>
          <a:lstStyle/>
          <a:p>
            <a:pPr marL="285750" indent="-285750">
              <a:spcBef>
                <a:spcPts val="600"/>
              </a:spcBef>
              <a:spcAft>
                <a:spcPts val="600"/>
              </a:spcAft>
              <a:buFont typeface="Arial" panose="020B0604020202020204" pitchFamily="34" charset="0"/>
              <a:buChar char="•"/>
            </a:pPr>
            <a:r>
              <a:rPr lang="nl-NL" dirty="0"/>
              <a:t>Unilaterale en segmentaal gegroepeerde blaasjes op een </a:t>
            </a:r>
            <a:r>
              <a:rPr lang="nl-NL" dirty="0" err="1"/>
              <a:t>erythemateuze</a:t>
            </a:r>
            <a:r>
              <a:rPr lang="nl-NL" dirty="0"/>
              <a:t> bodem en beperkt zich tot 1 of enkele naast elkaar gelegen </a:t>
            </a:r>
            <a:r>
              <a:rPr lang="nl-NL" dirty="0" err="1"/>
              <a:t>dermatomen</a:t>
            </a:r>
            <a:endParaRPr lang="nl-NL" dirty="0"/>
          </a:p>
          <a:p>
            <a:pPr marL="285750" indent="-285750">
              <a:spcBef>
                <a:spcPts val="600"/>
              </a:spcBef>
              <a:spcAft>
                <a:spcPts val="600"/>
              </a:spcAft>
              <a:buFont typeface="Arial" panose="020B0604020202020204" pitchFamily="34" charset="0"/>
              <a:buChar char="•"/>
            </a:pPr>
            <a:r>
              <a:rPr lang="nl-NL" dirty="0"/>
              <a:t>Enkele dagen voor het ontstaan: </a:t>
            </a:r>
            <a:r>
              <a:rPr lang="nl-NL" dirty="0" err="1"/>
              <a:t>prodromale</a:t>
            </a:r>
            <a:r>
              <a:rPr lang="nl-NL" dirty="0"/>
              <a:t> verschijnselen, zoals tintelingen, overgevoeligheid van de huid, pijn of jeuk.</a:t>
            </a:r>
          </a:p>
          <a:p>
            <a:pPr marL="285750" indent="-285750">
              <a:spcBef>
                <a:spcPts val="600"/>
              </a:spcBef>
              <a:spcAft>
                <a:spcPts val="600"/>
              </a:spcAft>
              <a:buFont typeface="Arial" panose="020B0604020202020204" pitchFamily="34" charset="0"/>
              <a:buChar char="•"/>
            </a:pPr>
            <a:r>
              <a:rPr lang="nl-NL" dirty="0"/>
              <a:t>Daarnaast kunnen koorts, algehele malaise en pijnlijke, regionale lymfeklierzwellingen optreden.</a:t>
            </a:r>
          </a:p>
          <a:p>
            <a:pPr marL="285750" indent="-285750">
              <a:spcBef>
                <a:spcPts val="600"/>
              </a:spcBef>
              <a:spcAft>
                <a:spcPts val="600"/>
              </a:spcAft>
              <a:buFont typeface="Arial" panose="020B0604020202020204" pitchFamily="34" charset="0"/>
              <a:buChar char="•"/>
            </a:pPr>
            <a:r>
              <a:rPr lang="nl-NL" dirty="0"/>
              <a:t>Locatie vooral op de romp (80-90%) en soms in het gelaat (10-20%).</a:t>
            </a:r>
          </a:p>
          <a:p>
            <a:pPr marL="285750" indent="-285750">
              <a:spcBef>
                <a:spcPts val="600"/>
              </a:spcBef>
              <a:spcAft>
                <a:spcPts val="600"/>
              </a:spcAft>
              <a:buFont typeface="Arial" panose="020B0604020202020204" pitchFamily="34" charset="0"/>
              <a:buChar char="•"/>
            </a:pPr>
            <a:r>
              <a:rPr lang="nl-NL" dirty="0"/>
              <a:t>Na 7 tot 10 dagen drogen de blaasjes in.</a:t>
            </a:r>
          </a:p>
          <a:p>
            <a:pPr marL="285750" indent="-285750">
              <a:spcBef>
                <a:spcPts val="600"/>
              </a:spcBef>
              <a:spcAft>
                <a:spcPts val="600"/>
              </a:spcAft>
              <a:buFont typeface="Arial" panose="020B0604020202020204" pitchFamily="34" charset="0"/>
              <a:buChar char="•"/>
            </a:pPr>
            <a:r>
              <a:rPr lang="nl-NL" dirty="0"/>
              <a:t>De pijn kan soms hevig zijn.</a:t>
            </a:r>
          </a:p>
          <a:p>
            <a:pPr marL="285750" indent="-285750">
              <a:spcBef>
                <a:spcPts val="600"/>
              </a:spcBef>
              <a:spcAft>
                <a:spcPts val="600"/>
              </a:spcAft>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spcBef>
                <a:spcPts val="600"/>
              </a:spcBef>
              <a:spcAft>
                <a:spcPts val="600"/>
              </a:spcAft>
              <a:buFont typeface="Arial" panose="020B0604020202020204" pitchFamily="34" charset="0"/>
              <a:buChar char="•"/>
            </a:pPr>
            <a:endParaRPr lang="nl-NL" dirty="0"/>
          </a:p>
          <a:p>
            <a:pPr marL="285750" indent="-285750">
              <a:spcBef>
                <a:spcPts val="600"/>
              </a:spcBef>
              <a:spcAft>
                <a:spcPts val="600"/>
              </a:spcAft>
              <a:buFont typeface="Arial" panose="020B0604020202020204" pitchFamily="34" charset="0"/>
              <a:buChar char="•"/>
            </a:pPr>
            <a:endParaRPr lang="nl-NL" dirty="0"/>
          </a:p>
          <a:p>
            <a:pPr marL="342900" indent="-342900">
              <a:spcBef>
                <a:spcPts val="600"/>
              </a:spcBef>
              <a:spcAft>
                <a:spcPts val="600"/>
              </a:spcAft>
              <a:buFont typeface="Arial" panose="020B0604020202020204" pitchFamily="34" charset="0"/>
              <a:buChar char="•"/>
            </a:pPr>
            <a:endParaRPr lang="nl-NL" sz="1400" dirty="0"/>
          </a:p>
        </p:txBody>
      </p:sp>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2880" y="4585636"/>
            <a:ext cx="2455543" cy="418775"/>
          </a:xfrm>
          <a:prstGeom prst="rect">
            <a:avLst/>
          </a:prstGeom>
        </p:spPr>
      </p:pic>
    </p:spTree>
    <p:extLst>
      <p:ext uri="{BB962C8B-B14F-4D97-AF65-F5344CB8AC3E}">
        <p14:creationId xmlns:p14="http://schemas.microsoft.com/office/powerpoint/2010/main" val="1257963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ep 6"/>
          <p:cNvGrpSpPr/>
          <p:nvPr/>
        </p:nvGrpSpPr>
        <p:grpSpPr>
          <a:xfrm>
            <a:off x="0" y="4774166"/>
            <a:ext cx="11088260" cy="393041"/>
            <a:chOff x="-1" y="4106223"/>
            <a:chExt cx="11088260" cy="608349"/>
          </a:xfrm>
        </p:grpSpPr>
        <p:sp>
          <p:nvSpPr>
            <p:cNvPr id="5" name="Rechthoek 4"/>
            <p:cNvSpPr/>
            <p:nvPr/>
          </p:nvSpPr>
          <p:spPr>
            <a:xfrm>
              <a:off x="-1" y="4138507"/>
              <a:ext cx="9144000" cy="576065"/>
            </a:xfrm>
            <a:prstGeom prst="rect">
              <a:avLst/>
            </a:prstGeom>
            <a:solidFill>
              <a:schemeClr val="tx2">
                <a:lumMod val="60000"/>
                <a:lumOff val="4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extBox 1"/>
            <p:cNvSpPr txBox="1"/>
            <p:nvPr/>
          </p:nvSpPr>
          <p:spPr>
            <a:xfrm>
              <a:off x="147259" y="4106223"/>
              <a:ext cx="10941000" cy="571652"/>
            </a:xfrm>
            <a:prstGeom prst="rect">
              <a:avLst/>
            </a:prstGeom>
            <a:noFill/>
          </p:spPr>
          <p:txBody>
            <a:bodyPr wrap="square" rtlCol="0">
              <a:spAutoFit/>
            </a:bodyPr>
            <a:lstStyle/>
            <a:p>
              <a:endParaRPr lang="nl-NL" b="1" dirty="0">
                <a:solidFill>
                  <a:schemeClr val="bg1">
                    <a:lumMod val="95000"/>
                  </a:schemeClr>
                </a:solidFill>
                <a:latin typeface="+mn-lt"/>
              </a:endParaRPr>
            </a:p>
          </p:txBody>
        </p:sp>
      </p:grpSp>
      <p:sp>
        <p:nvSpPr>
          <p:cNvPr id="8" name="Rechthoek 7"/>
          <p:cNvSpPr/>
          <p:nvPr/>
        </p:nvSpPr>
        <p:spPr>
          <a:xfrm>
            <a:off x="147261" y="183314"/>
            <a:ext cx="9308886" cy="707886"/>
          </a:xfrm>
          <a:prstGeom prst="rect">
            <a:avLst/>
          </a:prstGeom>
        </p:spPr>
        <p:txBody>
          <a:bodyPr wrap="square">
            <a:spAutoFit/>
          </a:bodyPr>
          <a:lstStyle/>
          <a:p>
            <a:r>
              <a:rPr lang="en-US" sz="2000" b="1" dirty="0" err="1"/>
              <a:t>Symptomen</a:t>
            </a:r>
            <a:endParaRPr lang="nl-NL" sz="2000" b="1" dirty="0"/>
          </a:p>
          <a:p>
            <a:endParaRPr lang="en-GB" sz="2000" dirty="0"/>
          </a:p>
        </p:txBody>
      </p:sp>
      <p:sp>
        <p:nvSpPr>
          <p:cNvPr id="3" name="Rechthoek 2"/>
          <p:cNvSpPr/>
          <p:nvPr/>
        </p:nvSpPr>
        <p:spPr>
          <a:xfrm>
            <a:off x="147261" y="750741"/>
            <a:ext cx="8891162" cy="1231106"/>
          </a:xfrm>
          <a:prstGeom prst="rect">
            <a:avLst/>
          </a:prstGeom>
        </p:spPr>
        <p:txBody>
          <a:bodyPr wrap="square">
            <a:spAutoFit/>
          </a:bodyPr>
          <a:lstStyle/>
          <a:p>
            <a:pPr marL="342900" indent="-342900">
              <a:spcBef>
                <a:spcPts val="600"/>
              </a:spcBef>
              <a:spcAft>
                <a:spcPts val="600"/>
              </a:spcAft>
              <a:buFont typeface="Arial" panose="020B0604020202020204" pitchFamily="34" charset="0"/>
              <a:buChar char="•"/>
            </a:pPr>
            <a:r>
              <a:rPr lang="nl-NL" dirty="0"/>
              <a:t>Soms alleen jeuk en pijn, zonder vlekjes of blaasjes.</a:t>
            </a:r>
          </a:p>
          <a:p>
            <a:pPr marL="342900" indent="-342900">
              <a:spcBef>
                <a:spcPts val="600"/>
              </a:spcBef>
              <a:spcAft>
                <a:spcPts val="600"/>
              </a:spcAft>
              <a:buFont typeface="Arial" panose="020B0604020202020204" pitchFamily="34" charset="0"/>
              <a:buChar char="•"/>
            </a:pPr>
            <a:r>
              <a:rPr lang="nl-NL" dirty="0"/>
              <a:t>Bij gordelroos in het gezicht kan </a:t>
            </a:r>
            <a:r>
              <a:rPr lang="nl-NL" dirty="0" err="1"/>
              <a:t>conjuctivitis</a:t>
            </a:r>
            <a:r>
              <a:rPr lang="nl-NL" dirty="0"/>
              <a:t> ontstaan.</a:t>
            </a:r>
          </a:p>
          <a:p>
            <a:pPr marL="342900" indent="-342900">
              <a:spcBef>
                <a:spcPts val="600"/>
              </a:spcBef>
              <a:spcAft>
                <a:spcPts val="600"/>
              </a:spcAft>
              <a:buFont typeface="Arial" panose="020B0604020202020204" pitchFamily="34" charset="0"/>
              <a:buChar char="•"/>
            </a:pPr>
            <a:r>
              <a:rPr lang="nl-NL" dirty="0"/>
              <a:t>Pijn kan aanhouden ondanks dat blaasjes verdwenen zijn.</a:t>
            </a:r>
          </a:p>
        </p:txBody>
      </p:sp>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2880" y="4585636"/>
            <a:ext cx="2455543" cy="418775"/>
          </a:xfrm>
          <a:prstGeom prst="rect">
            <a:avLst/>
          </a:prstGeom>
        </p:spPr>
      </p:pic>
    </p:spTree>
    <p:extLst>
      <p:ext uri="{BB962C8B-B14F-4D97-AF65-F5344CB8AC3E}">
        <p14:creationId xmlns:p14="http://schemas.microsoft.com/office/powerpoint/2010/main" val="3174534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ep 6"/>
          <p:cNvGrpSpPr/>
          <p:nvPr/>
        </p:nvGrpSpPr>
        <p:grpSpPr>
          <a:xfrm>
            <a:off x="0" y="4774166"/>
            <a:ext cx="11088260" cy="393041"/>
            <a:chOff x="-1" y="4106223"/>
            <a:chExt cx="11088260" cy="608349"/>
          </a:xfrm>
        </p:grpSpPr>
        <p:sp>
          <p:nvSpPr>
            <p:cNvPr id="5" name="Rechthoek 4"/>
            <p:cNvSpPr/>
            <p:nvPr/>
          </p:nvSpPr>
          <p:spPr>
            <a:xfrm>
              <a:off x="-1" y="4138507"/>
              <a:ext cx="9144000" cy="576065"/>
            </a:xfrm>
            <a:prstGeom prst="rect">
              <a:avLst/>
            </a:prstGeom>
            <a:solidFill>
              <a:schemeClr val="tx2">
                <a:lumMod val="60000"/>
                <a:lumOff val="4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extBox 1"/>
            <p:cNvSpPr txBox="1"/>
            <p:nvPr/>
          </p:nvSpPr>
          <p:spPr>
            <a:xfrm>
              <a:off x="147259" y="4106223"/>
              <a:ext cx="10941000" cy="571652"/>
            </a:xfrm>
            <a:prstGeom prst="rect">
              <a:avLst/>
            </a:prstGeom>
            <a:noFill/>
          </p:spPr>
          <p:txBody>
            <a:bodyPr wrap="square" rtlCol="0">
              <a:spAutoFit/>
            </a:bodyPr>
            <a:lstStyle/>
            <a:p>
              <a:endParaRPr lang="nl-NL" b="1" dirty="0">
                <a:solidFill>
                  <a:schemeClr val="bg1">
                    <a:lumMod val="95000"/>
                  </a:schemeClr>
                </a:solidFill>
                <a:latin typeface="+mn-lt"/>
              </a:endParaRPr>
            </a:p>
          </p:txBody>
        </p:sp>
      </p:grpSp>
      <p:sp>
        <p:nvSpPr>
          <p:cNvPr id="8" name="Rechthoek 7"/>
          <p:cNvSpPr/>
          <p:nvPr/>
        </p:nvSpPr>
        <p:spPr>
          <a:xfrm>
            <a:off x="147261" y="183314"/>
            <a:ext cx="9308886" cy="707886"/>
          </a:xfrm>
          <a:prstGeom prst="rect">
            <a:avLst/>
          </a:prstGeom>
        </p:spPr>
        <p:txBody>
          <a:bodyPr wrap="square">
            <a:spAutoFit/>
          </a:bodyPr>
          <a:lstStyle/>
          <a:p>
            <a:r>
              <a:rPr lang="en-US" sz="2000" b="1" dirty="0" err="1"/>
              <a:t>Oorzaken</a:t>
            </a:r>
            <a:r>
              <a:rPr lang="en-US" sz="2000" b="1" dirty="0"/>
              <a:t> </a:t>
            </a:r>
            <a:r>
              <a:rPr lang="en-US" sz="2000" b="1" dirty="0" err="1"/>
              <a:t>en</a:t>
            </a:r>
            <a:r>
              <a:rPr lang="en-US" sz="2000" b="1" dirty="0"/>
              <a:t> </a:t>
            </a:r>
            <a:r>
              <a:rPr lang="en-US" sz="2000" b="1" dirty="0" err="1"/>
              <a:t>besmetting</a:t>
            </a:r>
            <a:endParaRPr lang="nl-NL" sz="2000" b="1" dirty="0"/>
          </a:p>
          <a:p>
            <a:endParaRPr lang="en-GB" sz="2000" dirty="0"/>
          </a:p>
        </p:txBody>
      </p:sp>
      <p:sp>
        <p:nvSpPr>
          <p:cNvPr id="3" name="Rechthoek 2"/>
          <p:cNvSpPr/>
          <p:nvPr/>
        </p:nvSpPr>
        <p:spPr>
          <a:xfrm>
            <a:off x="147261" y="750741"/>
            <a:ext cx="8891162" cy="1938992"/>
          </a:xfrm>
          <a:prstGeom prst="rect">
            <a:avLst/>
          </a:prstGeom>
        </p:spPr>
        <p:txBody>
          <a:bodyPr wrap="square">
            <a:spAutoFit/>
          </a:bodyPr>
          <a:lstStyle/>
          <a:p>
            <a:pPr marL="285750" indent="-285750">
              <a:spcBef>
                <a:spcPts val="600"/>
              </a:spcBef>
              <a:spcAft>
                <a:spcPts val="600"/>
              </a:spcAft>
              <a:buFont typeface="Arial" panose="020B0604020202020204" pitchFamily="34" charset="0"/>
              <a:buChar char="•"/>
            </a:pPr>
            <a:r>
              <a:rPr lang="nl-NL" dirty="0"/>
              <a:t>Het waterpokkenvirus. </a:t>
            </a:r>
          </a:p>
          <a:p>
            <a:pPr marL="285750" indent="-285750">
              <a:spcBef>
                <a:spcPts val="600"/>
              </a:spcBef>
              <a:spcAft>
                <a:spcPts val="600"/>
              </a:spcAft>
              <a:buFont typeface="Arial" panose="020B0604020202020204" pitchFamily="34" charset="0"/>
              <a:buChar char="•"/>
            </a:pPr>
            <a:r>
              <a:rPr lang="nl-NL" dirty="0"/>
              <a:t>Besmettelijk &gt;2 dagen voordat de vlekjes zichtbaar worden totdat de blaasjes zijn ingedroogd. Dit duurt ongeveer 10 dagen.</a:t>
            </a:r>
          </a:p>
          <a:p>
            <a:pPr marL="285750" indent="-285750">
              <a:spcBef>
                <a:spcPts val="600"/>
              </a:spcBef>
              <a:spcAft>
                <a:spcPts val="600"/>
              </a:spcAft>
              <a:buFont typeface="Arial" panose="020B0604020202020204" pitchFamily="34" charset="0"/>
              <a:buChar char="•"/>
            </a:pPr>
            <a:r>
              <a:rPr lang="nl-NL" dirty="0"/>
              <a:t>De blaasjes zijn besmettelijk totdat ze droog zijn.</a:t>
            </a:r>
          </a:p>
          <a:p>
            <a:pPr marL="285750" indent="-285750">
              <a:spcBef>
                <a:spcPts val="600"/>
              </a:spcBef>
              <a:spcAft>
                <a:spcPts val="600"/>
              </a:spcAft>
              <a:buFont typeface="Arial" panose="020B0604020202020204" pitchFamily="34" charset="0"/>
              <a:buChar char="•"/>
            </a:pPr>
            <a:r>
              <a:rPr lang="nl-NL" dirty="0"/>
              <a:t>Na besmetting duurt het maximaal 3 weken voordat de vlekjes ontstaan.</a:t>
            </a:r>
          </a:p>
        </p:txBody>
      </p:sp>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2880" y="4585636"/>
            <a:ext cx="2455543" cy="418775"/>
          </a:xfrm>
          <a:prstGeom prst="rect">
            <a:avLst/>
          </a:prstGeom>
        </p:spPr>
      </p:pic>
    </p:spTree>
    <p:extLst>
      <p:ext uri="{BB962C8B-B14F-4D97-AF65-F5344CB8AC3E}">
        <p14:creationId xmlns:p14="http://schemas.microsoft.com/office/powerpoint/2010/main" val="1066658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ep 6"/>
          <p:cNvGrpSpPr/>
          <p:nvPr/>
        </p:nvGrpSpPr>
        <p:grpSpPr>
          <a:xfrm>
            <a:off x="0" y="4774166"/>
            <a:ext cx="11088260" cy="393041"/>
            <a:chOff x="-1" y="4106223"/>
            <a:chExt cx="11088260" cy="608349"/>
          </a:xfrm>
        </p:grpSpPr>
        <p:sp>
          <p:nvSpPr>
            <p:cNvPr id="5" name="Rechthoek 4"/>
            <p:cNvSpPr/>
            <p:nvPr/>
          </p:nvSpPr>
          <p:spPr>
            <a:xfrm>
              <a:off x="-1" y="4138507"/>
              <a:ext cx="9144000" cy="576065"/>
            </a:xfrm>
            <a:prstGeom prst="rect">
              <a:avLst/>
            </a:prstGeom>
            <a:solidFill>
              <a:schemeClr val="tx2">
                <a:lumMod val="60000"/>
                <a:lumOff val="4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extBox 1"/>
            <p:cNvSpPr txBox="1"/>
            <p:nvPr/>
          </p:nvSpPr>
          <p:spPr>
            <a:xfrm>
              <a:off x="147259" y="4106223"/>
              <a:ext cx="10941000" cy="571652"/>
            </a:xfrm>
            <a:prstGeom prst="rect">
              <a:avLst/>
            </a:prstGeom>
            <a:noFill/>
          </p:spPr>
          <p:txBody>
            <a:bodyPr wrap="square" rtlCol="0">
              <a:spAutoFit/>
            </a:bodyPr>
            <a:lstStyle/>
            <a:p>
              <a:endParaRPr lang="nl-NL" b="1" dirty="0">
                <a:solidFill>
                  <a:schemeClr val="bg1">
                    <a:lumMod val="95000"/>
                  </a:schemeClr>
                </a:solidFill>
                <a:latin typeface="+mn-lt"/>
              </a:endParaRPr>
            </a:p>
          </p:txBody>
        </p:sp>
      </p:grpSp>
      <p:sp>
        <p:nvSpPr>
          <p:cNvPr id="8" name="Rechthoek 7"/>
          <p:cNvSpPr/>
          <p:nvPr/>
        </p:nvSpPr>
        <p:spPr>
          <a:xfrm>
            <a:off x="147261" y="183314"/>
            <a:ext cx="9308886" cy="707886"/>
          </a:xfrm>
          <a:prstGeom prst="rect">
            <a:avLst/>
          </a:prstGeom>
        </p:spPr>
        <p:txBody>
          <a:bodyPr wrap="square">
            <a:spAutoFit/>
          </a:bodyPr>
          <a:lstStyle/>
          <a:p>
            <a:r>
              <a:rPr lang="en-US" sz="2000" b="1" dirty="0"/>
              <a:t>Diagnose</a:t>
            </a:r>
            <a:endParaRPr lang="nl-NL" sz="2000" b="1" dirty="0"/>
          </a:p>
          <a:p>
            <a:endParaRPr lang="en-GB" sz="2000" dirty="0"/>
          </a:p>
        </p:txBody>
      </p:sp>
      <p:sp>
        <p:nvSpPr>
          <p:cNvPr id="3" name="Rechthoek 2"/>
          <p:cNvSpPr/>
          <p:nvPr/>
        </p:nvSpPr>
        <p:spPr>
          <a:xfrm>
            <a:off x="147261" y="750741"/>
            <a:ext cx="8891162" cy="800219"/>
          </a:xfrm>
          <a:prstGeom prst="rect">
            <a:avLst/>
          </a:prstGeom>
        </p:spPr>
        <p:txBody>
          <a:bodyPr wrap="square">
            <a:spAutoFit/>
          </a:bodyPr>
          <a:lstStyle/>
          <a:p>
            <a:pPr marL="285750" indent="-285750">
              <a:spcBef>
                <a:spcPts val="600"/>
              </a:spcBef>
              <a:spcAft>
                <a:spcPts val="600"/>
              </a:spcAft>
              <a:buFont typeface="Arial" panose="020B0604020202020204" pitchFamily="34" charset="0"/>
              <a:buChar char="•"/>
            </a:pPr>
            <a:r>
              <a:rPr lang="nl-NL" dirty="0"/>
              <a:t>Op basis van klinische kenmerken.</a:t>
            </a:r>
          </a:p>
          <a:p>
            <a:pPr marL="285750" indent="-285750">
              <a:spcBef>
                <a:spcPts val="600"/>
              </a:spcBef>
              <a:spcAft>
                <a:spcPts val="600"/>
              </a:spcAft>
              <a:buFont typeface="Arial" panose="020B0604020202020204" pitchFamily="34" charset="0"/>
              <a:buChar char="•"/>
            </a:pPr>
            <a:r>
              <a:rPr lang="nl-NL" dirty="0"/>
              <a:t>Eventueel kweekje van het blaasjesvocht</a:t>
            </a:r>
          </a:p>
        </p:txBody>
      </p:sp>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2880" y="4585636"/>
            <a:ext cx="2455543" cy="418775"/>
          </a:xfrm>
          <a:prstGeom prst="rect">
            <a:avLst/>
          </a:prstGeom>
        </p:spPr>
      </p:pic>
    </p:spTree>
    <p:extLst>
      <p:ext uri="{BB962C8B-B14F-4D97-AF65-F5344CB8AC3E}">
        <p14:creationId xmlns:p14="http://schemas.microsoft.com/office/powerpoint/2010/main" val="1569646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ep 6"/>
          <p:cNvGrpSpPr/>
          <p:nvPr/>
        </p:nvGrpSpPr>
        <p:grpSpPr>
          <a:xfrm>
            <a:off x="0" y="4774166"/>
            <a:ext cx="11088260" cy="393041"/>
            <a:chOff x="-1" y="4106223"/>
            <a:chExt cx="11088260" cy="608349"/>
          </a:xfrm>
        </p:grpSpPr>
        <p:sp>
          <p:nvSpPr>
            <p:cNvPr id="5" name="Rechthoek 4"/>
            <p:cNvSpPr/>
            <p:nvPr/>
          </p:nvSpPr>
          <p:spPr>
            <a:xfrm>
              <a:off x="-1" y="4138507"/>
              <a:ext cx="9144000" cy="576065"/>
            </a:xfrm>
            <a:prstGeom prst="rect">
              <a:avLst/>
            </a:prstGeom>
            <a:solidFill>
              <a:schemeClr val="tx2">
                <a:lumMod val="60000"/>
                <a:lumOff val="4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extBox 1"/>
            <p:cNvSpPr txBox="1"/>
            <p:nvPr/>
          </p:nvSpPr>
          <p:spPr>
            <a:xfrm>
              <a:off x="147259" y="4106223"/>
              <a:ext cx="10941000" cy="571652"/>
            </a:xfrm>
            <a:prstGeom prst="rect">
              <a:avLst/>
            </a:prstGeom>
            <a:noFill/>
          </p:spPr>
          <p:txBody>
            <a:bodyPr wrap="square" rtlCol="0">
              <a:spAutoFit/>
            </a:bodyPr>
            <a:lstStyle/>
            <a:p>
              <a:endParaRPr lang="nl-NL" b="1" dirty="0">
                <a:solidFill>
                  <a:schemeClr val="bg1">
                    <a:lumMod val="95000"/>
                  </a:schemeClr>
                </a:solidFill>
                <a:latin typeface="+mn-lt"/>
              </a:endParaRPr>
            </a:p>
          </p:txBody>
        </p:sp>
      </p:grpSp>
      <p:sp>
        <p:nvSpPr>
          <p:cNvPr id="8" name="Rechthoek 7"/>
          <p:cNvSpPr/>
          <p:nvPr/>
        </p:nvSpPr>
        <p:spPr>
          <a:xfrm>
            <a:off x="147261" y="183314"/>
            <a:ext cx="9308886" cy="707886"/>
          </a:xfrm>
          <a:prstGeom prst="rect">
            <a:avLst/>
          </a:prstGeom>
        </p:spPr>
        <p:txBody>
          <a:bodyPr wrap="square">
            <a:spAutoFit/>
          </a:bodyPr>
          <a:lstStyle/>
          <a:p>
            <a:r>
              <a:rPr lang="en-US" sz="2000" b="1" dirty="0" err="1"/>
              <a:t>Specifieke</a:t>
            </a:r>
            <a:r>
              <a:rPr lang="en-US" sz="2000" b="1" dirty="0"/>
              <a:t> </a:t>
            </a:r>
            <a:r>
              <a:rPr lang="en-US" sz="2000" b="1" dirty="0" err="1"/>
              <a:t>uitingen</a:t>
            </a:r>
            <a:endParaRPr lang="nl-NL" sz="2000" b="1" dirty="0"/>
          </a:p>
          <a:p>
            <a:endParaRPr lang="en-GB" sz="2000" dirty="0"/>
          </a:p>
        </p:txBody>
      </p:sp>
      <p:sp>
        <p:nvSpPr>
          <p:cNvPr id="3" name="Rechthoek 2"/>
          <p:cNvSpPr/>
          <p:nvPr/>
        </p:nvSpPr>
        <p:spPr>
          <a:xfrm>
            <a:off x="147261" y="750741"/>
            <a:ext cx="8891162" cy="3539430"/>
          </a:xfrm>
          <a:prstGeom prst="rect">
            <a:avLst/>
          </a:prstGeom>
        </p:spPr>
        <p:txBody>
          <a:bodyPr wrap="square">
            <a:spAutoFit/>
          </a:bodyPr>
          <a:lstStyle/>
          <a:p>
            <a:pPr marL="285750" indent="-285750">
              <a:spcBef>
                <a:spcPts val="600"/>
              </a:spcBef>
              <a:spcAft>
                <a:spcPts val="600"/>
              </a:spcAft>
              <a:buFont typeface="Arial" panose="020B0604020202020204" pitchFamily="34" charset="0"/>
              <a:buChar char="•"/>
            </a:pPr>
            <a:endParaRPr lang="nl-NL" dirty="0"/>
          </a:p>
          <a:p>
            <a:r>
              <a:rPr lang="nl-NL" dirty="0"/>
              <a:t>Specifieke uitingen zijn:</a:t>
            </a:r>
            <a:br>
              <a:rPr lang="nl-NL" dirty="0"/>
            </a:br>
            <a:endParaRPr lang="nl-NL" dirty="0"/>
          </a:p>
          <a:p>
            <a:pPr marL="285750" indent="-285750">
              <a:buFont typeface="Arial" panose="020B0604020202020204" pitchFamily="34" charset="0"/>
              <a:buChar char="•"/>
            </a:pPr>
            <a:r>
              <a:rPr lang="nl-NL" dirty="0"/>
              <a:t>herpes zoster </a:t>
            </a:r>
            <a:r>
              <a:rPr lang="nl-NL" dirty="0" err="1"/>
              <a:t>ophthalmicus</a:t>
            </a:r>
            <a:r>
              <a:rPr lang="nl-NL" dirty="0"/>
              <a:t> (1</a:t>
            </a:r>
            <a:r>
              <a:rPr lang="nl-NL" baseline="30000" dirty="0"/>
              <a:t>e</a:t>
            </a:r>
            <a:r>
              <a:rPr lang="nl-NL" dirty="0"/>
              <a:t> tak van de nervus trigeminus)  </a:t>
            </a:r>
            <a:br>
              <a:rPr lang="nl-NL" dirty="0"/>
            </a:br>
            <a:r>
              <a:rPr lang="nl-NL" dirty="0"/>
              <a:t>    </a:t>
            </a:r>
            <a:r>
              <a:rPr lang="nl-NL" dirty="0">
                <a:sym typeface="Wingdings" panose="05000000000000000000" pitchFamily="2" charset="2"/>
              </a:rPr>
              <a:t> in het oog</a:t>
            </a:r>
            <a:br>
              <a:rPr lang="nl-NL" dirty="0">
                <a:sym typeface="Wingdings" panose="05000000000000000000" pitchFamily="2" charset="2"/>
              </a:rPr>
            </a:br>
            <a:endParaRPr lang="nl-NL" dirty="0"/>
          </a:p>
          <a:p>
            <a:pPr marL="285750" indent="-285750">
              <a:buFont typeface="Arial" panose="020B0604020202020204" pitchFamily="34" charset="0"/>
              <a:buChar char="•"/>
            </a:pPr>
            <a:r>
              <a:rPr lang="nl-NL" dirty="0"/>
              <a:t>herpes zoster </a:t>
            </a:r>
            <a:r>
              <a:rPr lang="nl-NL" dirty="0" err="1"/>
              <a:t>oticus</a:t>
            </a:r>
            <a:r>
              <a:rPr lang="nl-NL" dirty="0"/>
              <a:t> (nervus facialis en soms ook nervus </a:t>
            </a:r>
            <a:r>
              <a:rPr lang="nl-NL" dirty="0" err="1"/>
              <a:t>vestibulocochlearis</a:t>
            </a:r>
            <a:r>
              <a:rPr lang="nl-NL" dirty="0"/>
              <a:t>)</a:t>
            </a:r>
            <a:br>
              <a:rPr lang="nl-NL" dirty="0"/>
            </a:br>
            <a:r>
              <a:rPr lang="nl-NL" dirty="0"/>
              <a:t>    </a:t>
            </a:r>
            <a:r>
              <a:rPr lang="nl-NL" dirty="0">
                <a:sym typeface="Wingdings" panose="05000000000000000000" pitchFamily="2" charset="2"/>
              </a:rPr>
              <a:t> in de oor</a:t>
            </a:r>
            <a:endParaRPr lang="nl-NL" dirty="0"/>
          </a:p>
          <a:p>
            <a:pPr marL="285750" indent="-285750">
              <a:spcBef>
                <a:spcPts val="600"/>
              </a:spcBef>
              <a:spcAft>
                <a:spcPts val="600"/>
              </a:spcAft>
              <a:buFont typeface="Arial" panose="020B0604020202020204" pitchFamily="34" charset="0"/>
              <a:buChar char="•"/>
            </a:pPr>
            <a:endParaRPr lang="nl-NL" dirty="0"/>
          </a:p>
          <a:p>
            <a:pPr marL="285750" indent="-285750">
              <a:spcBef>
                <a:spcPts val="600"/>
              </a:spcBef>
              <a:spcAft>
                <a:spcPts val="600"/>
              </a:spcAft>
              <a:buFont typeface="Arial" panose="020B0604020202020204" pitchFamily="34" charset="0"/>
              <a:buChar char="•"/>
            </a:pPr>
            <a:endParaRPr lang="nl-NL" dirty="0"/>
          </a:p>
          <a:p>
            <a:pPr marL="342900" indent="-342900">
              <a:spcBef>
                <a:spcPts val="600"/>
              </a:spcBef>
              <a:spcAft>
                <a:spcPts val="600"/>
              </a:spcAft>
              <a:buFont typeface="Arial" panose="020B0604020202020204" pitchFamily="34" charset="0"/>
              <a:buChar char="•"/>
            </a:pPr>
            <a:endParaRPr lang="nl-NL" sz="1400" dirty="0"/>
          </a:p>
        </p:txBody>
      </p:sp>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2880" y="4585636"/>
            <a:ext cx="2455543" cy="418775"/>
          </a:xfrm>
          <a:prstGeom prst="rect">
            <a:avLst/>
          </a:prstGeom>
        </p:spPr>
      </p:pic>
    </p:spTree>
    <p:extLst>
      <p:ext uri="{BB962C8B-B14F-4D97-AF65-F5344CB8AC3E}">
        <p14:creationId xmlns:p14="http://schemas.microsoft.com/office/powerpoint/2010/main" val="3721420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ep 6"/>
          <p:cNvGrpSpPr/>
          <p:nvPr/>
        </p:nvGrpSpPr>
        <p:grpSpPr>
          <a:xfrm>
            <a:off x="0" y="4774166"/>
            <a:ext cx="11088260" cy="393041"/>
            <a:chOff x="-1" y="4106223"/>
            <a:chExt cx="11088260" cy="608349"/>
          </a:xfrm>
        </p:grpSpPr>
        <p:sp>
          <p:nvSpPr>
            <p:cNvPr id="5" name="Rechthoek 4"/>
            <p:cNvSpPr/>
            <p:nvPr/>
          </p:nvSpPr>
          <p:spPr>
            <a:xfrm>
              <a:off x="-1" y="4138507"/>
              <a:ext cx="9144000" cy="576065"/>
            </a:xfrm>
            <a:prstGeom prst="rect">
              <a:avLst/>
            </a:prstGeom>
            <a:solidFill>
              <a:schemeClr val="tx2">
                <a:lumMod val="60000"/>
                <a:lumOff val="4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extBox 1"/>
            <p:cNvSpPr txBox="1"/>
            <p:nvPr/>
          </p:nvSpPr>
          <p:spPr>
            <a:xfrm>
              <a:off x="147259" y="4106223"/>
              <a:ext cx="10941000" cy="571652"/>
            </a:xfrm>
            <a:prstGeom prst="rect">
              <a:avLst/>
            </a:prstGeom>
            <a:noFill/>
          </p:spPr>
          <p:txBody>
            <a:bodyPr wrap="square" rtlCol="0">
              <a:spAutoFit/>
            </a:bodyPr>
            <a:lstStyle/>
            <a:p>
              <a:endParaRPr lang="nl-NL" b="1" dirty="0">
                <a:solidFill>
                  <a:schemeClr val="bg1">
                    <a:lumMod val="95000"/>
                  </a:schemeClr>
                </a:solidFill>
                <a:latin typeface="+mn-lt"/>
              </a:endParaRPr>
            </a:p>
          </p:txBody>
        </p:sp>
      </p:grpSp>
      <p:sp>
        <p:nvSpPr>
          <p:cNvPr id="8" name="Rechthoek 7"/>
          <p:cNvSpPr/>
          <p:nvPr/>
        </p:nvSpPr>
        <p:spPr>
          <a:xfrm>
            <a:off x="147261" y="183314"/>
            <a:ext cx="9308886" cy="707886"/>
          </a:xfrm>
          <a:prstGeom prst="rect">
            <a:avLst/>
          </a:prstGeom>
        </p:spPr>
        <p:txBody>
          <a:bodyPr wrap="square">
            <a:spAutoFit/>
          </a:bodyPr>
          <a:lstStyle/>
          <a:p>
            <a:r>
              <a:rPr lang="en-US" sz="2000" b="1" dirty="0" err="1"/>
              <a:t>Gordelroos</a:t>
            </a:r>
            <a:endParaRPr lang="nl-NL" sz="2000" b="1" dirty="0"/>
          </a:p>
          <a:p>
            <a:endParaRPr lang="en-GB" sz="2000" dirty="0"/>
          </a:p>
        </p:txBody>
      </p:sp>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2880" y="4585636"/>
            <a:ext cx="2455543" cy="418775"/>
          </a:xfrm>
          <a:prstGeom prst="rect">
            <a:avLst/>
          </a:prstGeom>
        </p:spPr>
      </p:pic>
      <p:pic>
        <p:nvPicPr>
          <p:cNvPr id="6" name="Afbeelding 5">
            <a:extLst>
              <a:ext uri="{FF2B5EF4-FFF2-40B4-BE49-F238E27FC236}">
                <a16:creationId xmlns:a16="http://schemas.microsoft.com/office/drawing/2014/main" id="{25AEEDE6-1D24-E5C3-2A5C-49136A85A6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2392" y="712352"/>
            <a:ext cx="4859215" cy="3644411"/>
          </a:xfrm>
          <a:prstGeom prst="rect">
            <a:avLst/>
          </a:prstGeom>
        </p:spPr>
      </p:pic>
    </p:spTree>
    <p:extLst>
      <p:ext uri="{BB962C8B-B14F-4D97-AF65-F5344CB8AC3E}">
        <p14:creationId xmlns:p14="http://schemas.microsoft.com/office/powerpoint/2010/main" val="783634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ep 6"/>
          <p:cNvGrpSpPr/>
          <p:nvPr/>
        </p:nvGrpSpPr>
        <p:grpSpPr>
          <a:xfrm>
            <a:off x="0" y="4774166"/>
            <a:ext cx="11088260" cy="393041"/>
            <a:chOff x="-1" y="4106223"/>
            <a:chExt cx="11088260" cy="608349"/>
          </a:xfrm>
        </p:grpSpPr>
        <p:sp>
          <p:nvSpPr>
            <p:cNvPr id="5" name="Rechthoek 4"/>
            <p:cNvSpPr/>
            <p:nvPr/>
          </p:nvSpPr>
          <p:spPr>
            <a:xfrm>
              <a:off x="-1" y="4138507"/>
              <a:ext cx="9144000" cy="576065"/>
            </a:xfrm>
            <a:prstGeom prst="rect">
              <a:avLst/>
            </a:prstGeom>
            <a:solidFill>
              <a:schemeClr val="tx2">
                <a:lumMod val="60000"/>
                <a:lumOff val="4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extBox 1"/>
            <p:cNvSpPr txBox="1"/>
            <p:nvPr/>
          </p:nvSpPr>
          <p:spPr>
            <a:xfrm>
              <a:off x="147259" y="4106223"/>
              <a:ext cx="10941000" cy="571652"/>
            </a:xfrm>
            <a:prstGeom prst="rect">
              <a:avLst/>
            </a:prstGeom>
            <a:noFill/>
          </p:spPr>
          <p:txBody>
            <a:bodyPr wrap="square" rtlCol="0">
              <a:spAutoFit/>
            </a:bodyPr>
            <a:lstStyle/>
            <a:p>
              <a:endParaRPr lang="nl-NL" b="1" dirty="0">
                <a:solidFill>
                  <a:schemeClr val="bg1">
                    <a:lumMod val="95000"/>
                  </a:schemeClr>
                </a:solidFill>
                <a:latin typeface="+mn-lt"/>
              </a:endParaRPr>
            </a:p>
          </p:txBody>
        </p:sp>
      </p:grpSp>
      <p:sp>
        <p:nvSpPr>
          <p:cNvPr id="8" name="Rechthoek 7"/>
          <p:cNvSpPr/>
          <p:nvPr/>
        </p:nvSpPr>
        <p:spPr>
          <a:xfrm>
            <a:off x="147261" y="183314"/>
            <a:ext cx="9308886" cy="707886"/>
          </a:xfrm>
          <a:prstGeom prst="rect">
            <a:avLst/>
          </a:prstGeom>
        </p:spPr>
        <p:txBody>
          <a:bodyPr wrap="square">
            <a:spAutoFit/>
          </a:bodyPr>
          <a:lstStyle/>
          <a:p>
            <a:r>
              <a:rPr lang="en-US" sz="2000" b="1" dirty="0" err="1"/>
              <a:t>Gordelroos</a:t>
            </a:r>
            <a:endParaRPr lang="nl-NL" sz="2000" b="1" dirty="0"/>
          </a:p>
          <a:p>
            <a:endParaRPr lang="en-GB" sz="2000" dirty="0"/>
          </a:p>
        </p:txBody>
      </p:sp>
      <p:sp>
        <p:nvSpPr>
          <p:cNvPr id="3" name="Rechthoek 2"/>
          <p:cNvSpPr/>
          <p:nvPr/>
        </p:nvSpPr>
        <p:spPr>
          <a:xfrm>
            <a:off x="147261" y="750741"/>
            <a:ext cx="8891162" cy="2616101"/>
          </a:xfrm>
          <a:prstGeom prst="rect">
            <a:avLst/>
          </a:prstGeom>
        </p:spPr>
        <p:txBody>
          <a:bodyPr wrap="square">
            <a:spAutoFit/>
          </a:bodyPr>
          <a:lstStyle/>
          <a:p>
            <a:r>
              <a:rPr lang="nl-NL" u="sng" dirty="0">
                <a:effectLst/>
              </a:rPr>
              <a:t>Herpes zoster </a:t>
            </a:r>
            <a:r>
              <a:rPr lang="nl-NL" u="sng" dirty="0" err="1">
                <a:effectLst/>
              </a:rPr>
              <a:t>ophthalmicus</a:t>
            </a:r>
            <a:endParaRPr lang="nl-NL" u="sng" dirty="0">
              <a:effectLst/>
            </a:endParaRPr>
          </a:p>
          <a:p>
            <a:endParaRPr lang="nl-NL" u="sng" dirty="0"/>
          </a:p>
          <a:p>
            <a:pPr marL="285750" indent="-285750">
              <a:spcBef>
                <a:spcPts val="600"/>
              </a:spcBef>
              <a:spcAft>
                <a:spcPts val="600"/>
              </a:spcAft>
              <a:buFont typeface="Arial" panose="020B0604020202020204" pitchFamily="34" charset="0"/>
              <a:buChar char="•"/>
            </a:pPr>
            <a:r>
              <a:rPr lang="nl-NL" dirty="0"/>
              <a:t>Blaasjes en roodheid in het verzorgingsgebied van de nervus </a:t>
            </a:r>
            <a:r>
              <a:rPr lang="nl-NL" dirty="0" err="1"/>
              <a:t>ophthalmicus</a:t>
            </a:r>
            <a:r>
              <a:rPr lang="nl-NL" dirty="0"/>
              <a:t>, de 1</a:t>
            </a:r>
            <a:r>
              <a:rPr lang="nl-NL" baseline="30000" dirty="0"/>
              <a:t>e</a:t>
            </a:r>
            <a:r>
              <a:rPr lang="nl-NL" dirty="0"/>
              <a:t> tak van de 5</a:t>
            </a:r>
            <a:r>
              <a:rPr lang="nl-NL" baseline="30000" dirty="0"/>
              <a:t>e</a:t>
            </a:r>
            <a:r>
              <a:rPr lang="nl-NL" dirty="0"/>
              <a:t> hersenzenuw (nervus trigeminus)</a:t>
            </a:r>
            <a:br>
              <a:rPr lang="nl-NL" dirty="0"/>
            </a:br>
            <a:r>
              <a:rPr lang="nl-NL" dirty="0"/>
              <a:t>- hierbij is bij 50-60% ook het oog betrokken</a:t>
            </a:r>
          </a:p>
          <a:p>
            <a:pPr marL="285750" indent="-285750">
              <a:spcBef>
                <a:spcPts val="600"/>
              </a:spcBef>
              <a:spcAft>
                <a:spcPts val="600"/>
              </a:spcAft>
              <a:buFont typeface="Arial" panose="020B0604020202020204" pitchFamily="34" charset="0"/>
              <a:buChar char="•"/>
            </a:pPr>
            <a:r>
              <a:rPr lang="nl-NL" u="sng" dirty="0"/>
              <a:t>Symptomen: </a:t>
            </a:r>
            <a:r>
              <a:rPr lang="nl-NL" dirty="0"/>
              <a:t>rood oog, pijn in het oog, ooglidzwelling, hangend ooglid, fotofobie en visusklachten </a:t>
            </a:r>
          </a:p>
          <a:p>
            <a:endParaRPr lang="nl-NL" dirty="0"/>
          </a:p>
        </p:txBody>
      </p:sp>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2880" y="4585636"/>
            <a:ext cx="2455543" cy="418775"/>
          </a:xfrm>
          <a:prstGeom prst="rect">
            <a:avLst/>
          </a:prstGeom>
        </p:spPr>
      </p:pic>
      <p:pic>
        <p:nvPicPr>
          <p:cNvPr id="11" name="Afbeelding 10">
            <a:extLst>
              <a:ext uri="{FF2B5EF4-FFF2-40B4-BE49-F238E27FC236}">
                <a16:creationId xmlns:a16="http://schemas.microsoft.com/office/drawing/2014/main" id="{5C83E96B-DEF7-2178-3262-56FEF398A9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2690" y="2781589"/>
            <a:ext cx="3442466" cy="2294977"/>
          </a:xfrm>
          <a:prstGeom prst="rect">
            <a:avLst/>
          </a:prstGeom>
        </p:spPr>
      </p:pic>
    </p:spTree>
    <p:extLst>
      <p:ext uri="{BB962C8B-B14F-4D97-AF65-F5344CB8AC3E}">
        <p14:creationId xmlns:p14="http://schemas.microsoft.com/office/powerpoint/2010/main" val="4162952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ep 6"/>
          <p:cNvGrpSpPr/>
          <p:nvPr/>
        </p:nvGrpSpPr>
        <p:grpSpPr>
          <a:xfrm>
            <a:off x="0" y="4774166"/>
            <a:ext cx="11088260" cy="393041"/>
            <a:chOff x="-1" y="4106223"/>
            <a:chExt cx="11088260" cy="608349"/>
          </a:xfrm>
        </p:grpSpPr>
        <p:sp>
          <p:nvSpPr>
            <p:cNvPr id="5" name="Rechthoek 4"/>
            <p:cNvSpPr/>
            <p:nvPr/>
          </p:nvSpPr>
          <p:spPr>
            <a:xfrm>
              <a:off x="-1" y="4138507"/>
              <a:ext cx="9144000" cy="576065"/>
            </a:xfrm>
            <a:prstGeom prst="rect">
              <a:avLst/>
            </a:prstGeom>
            <a:solidFill>
              <a:schemeClr val="tx2">
                <a:lumMod val="60000"/>
                <a:lumOff val="4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extBox 1"/>
            <p:cNvSpPr txBox="1"/>
            <p:nvPr/>
          </p:nvSpPr>
          <p:spPr>
            <a:xfrm>
              <a:off x="147259" y="4106223"/>
              <a:ext cx="10941000" cy="571652"/>
            </a:xfrm>
            <a:prstGeom prst="rect">
              <a:avLst/>
            </a:prstGeom>
            <a:noFill/>
          </p:spPr>
          <p:txBody>
            <a:bodyPr wrap="square" rtlCol="0">
              <a:spAutoFit/>
            </a:bodyPr>
            <a:lstStyle/>
            <a:p>
              <a:endParaRPr lang="nl-NL" b="1" dirty="0">
                <a:solidFill>
                  <a:schemeClr val="bg1">
                    <a:lumMod val="95000"/>
                  </a:schemeClr>
                </a:solidFill>
                <a:latin typeface="+mn-lt"/>
              </a:endParaRPr>
            </a:p>
          </p:txBody>
        </p:sp>
      </p:grpSp>
      <p:sp>
        <p:nvSpPr>
          <p:cNvPr id="8" name="Rechthoek 7"/>
          <p:cNvSpPr/>
          <p:nvPr/>
        </p:nvSpPr>
        <p:spPr>
          <a:xfrm>
            <a:off x="147261" y="183314"/>
            <a:ext cx="9308886" cy="707886"/>
          </a:xfrm>
          <a:prstGeom prst="rect">
            <a:avLst/>
          </a:prstGeom>
        </p:spPr>
        <p:txBody>
          <a:bodyPr wrap="square">
            <a:spAutoFit/>
          </a:bodyPr>
          <a:lstStyle/>
          <a:p>
            <a:r>
              <a:rPr lang="en-US" sz="2000" b="1" dirty="0" err="1"/>
              <a:t>Gordelroos</a:t>
            </a:r>
            <a:endParaRPr lang="nl-NL" sz="2000" b="1" dirty="0"/>
          </a:p>
          <a:p>
            <a:endParaRPr lang="en-GB" sz="2000" dirty="0"/>
          </a:p>
        </p:txBody>
      </p:sp>
      <p:sp>
        <p:nvSpPr>
          <p:cNvPr id="3" name="Rechthoek 2"/>
          <p:cNvSpPr/>
          <p:nvPr/>
        </p:nvSpPr>
        <p:spPr>
          <a:xfrm>
            <a:off x="147261" y="750741"/>
            <a:ext cx="8891162" cy="2769989"/>
          </a:xfrm>
          <a:prstGeom prst="rect">
            <a:avLst/>
          </a:prstGeom>
        </p:spPr>
        <p:txBody>
          <a:bodyPr wrap="square">
            <a:spAutoFit/>
          </a:bodyPr>
          <a:lstStyle/>
          <a:p>
            <a:r>
              <a:rPr lang="nl-NL" u="sng" dirty="0">
                <a:effectLst/>
              </a:rPr>
              <a:t>Teken van </a:t>
            </a:r>
            <a:r>
              <a:rPr lang="nl-NL" u="sng" dirty="0" err="1">
                <a:effectLst/>
              </a:rPr>
              <a:t>Hutchinson</a:t>
            </a:r>
            <a:endParaRPr lang="nl-NL" u="sng" dirty="0">
              <a:effectLst/>
            </a:endParaRPr>
          </a:p>
          <a:p>
            <a:endParaRPr lang="nl-NL" dirty="0"/>
          </a:p>
          <a:p>
            <a:pPr marL="285750" indent="-285750">
              <a:spcBef>
                <a:spcPts val="600"/>
              </a:spcBef>
              <a:spcAft>
                <a:spcPts val="600"/>
              </a:spcAft>
              <a:buFont typeface="Arial" panose="020B0604020202020204" pitchFamily="34" charset="0"/>
              <a:buChar char="•"/>
            </a:pPr>
            <a:r>
              <a:rPr lang="nl-NL" dirty="0"/>
              <a:t>Blaasjes of roodheid op de neus en mediaal van het oog, het zogenoemde teken van </a:t>
            </a:r>
            <a:r>
              <a:rPr lang="nl-NL" dirty="0" err="1"/>
              <a:t>Hutchinson</a:t>
            </a:r>
            <a:r>
              <a:rPr lang="nl-NL" dirty="0"/>
              <a:t>.</a:t>
            </a:r>
          </a:p>
          <a:p>
            <a:pPr marL="285750" indent="-285750">
              <a:spcBef>
                <a:spcPts val="600"/>
              </a:spcBef>
              <a:spcAft>
                <a:spcPts val="600"/>
              </a:spcAft>
              <a:buFont typeface="Arial" panose="020B0604020202020204" pitchFamily="34" charset="0"/>
              <a:buChar char="•"/>
            </a:pPr>
            <a:r>
              <a:rPr lang="nl-NL" dirty="0"/>
              <a:t>Dit is het huidgebied van de nervus </a:t>
            </a:r>
            <a:r>
              <a:rPr lang="nl-NL" dirty="0" err="1"/>
              <a:t>nasociliaris</a:t>
            </a:r>
            <a:r>
              <a:rPr lang="nl-NL" dirty="0"/>
              <a:t>, een zijtak van de nervus </a:t>
            </a:r>
            <a:r>
              <a:rPr lang="nl-NL" dirty="0" err="1"/>
              <a:t>ophthalmicus</a:t>
            </a:r>
            <a:endParaRPr lang="nl-NL" dirty="0"/>
          </a:p>
          <a:p>
            <a:pPr marL="285750" indent="-285750">
              <a:spcBef>
                <a:spcPts val="600"/>
              </a:spcBef>
              <a:spcAft>
                <a:spcPts val="600"/>
              </a:spcAft>
              <a:buFont typeface="Arial" panose="020B0604020202020204" pitchFamily="34" charset="0"/>
              <a:buChar char="•"/>
            </a:pPr>
            <a:r>
              <a:rPr lang="nl-NL" dirty="0"/>
              <a:t>Dit teken duidt op mogelijke betrokkenheid van het oog.</a:t>
            </a:r>
          </a:p>
          <a:p>
            <a:endParaRPr lang="nl-NL" dirty="0"/>
          </a:p>
        </p:txBody>
      </p:sp>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2880" y="4585636"/>
            <a:ext cx="2455543" cy="418775"/>
          </a:xfrm>
          <a:prstGeom prst="rect">
            <a:avLst/>
          </a:prstGeom>
        </p:spPr>
      </p:pic>
      <p:pic>
        <p:nvPicPr>
          <p:cNvPr id="6" name="Afbeelding 5">
            <a:extLst>
              <a:ext uri="{FF2B5EF4-FFF2-40B4-BE49-F238E27FC236}">
                <a16:creationId xmlns:a16="http://schemas.microsoft.com/office/drawing/2014/main" id="{AB809B96-3A28-FF6F-25E7-AECF63D2A2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14045" y="2572491"/>
            <a:ext cx="1793211" cy="1938194"/>
          </a:xfrm>
          <a:prstGeom prst="rect">
            <a:avLst/>
          </a:prstGeom>
        </p:spPr>
      </p:pic>
    </p:spTree>
    <p:extLst>
      <p:ext uri="{BB962C8B-B14F-4D97-AF65-F5344CB8AC3E}">
        <p14:creationId xmlns:p14="http://schemas.microsoft.com/office/powerpoint/2010/main" val="1316886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ep 6"/>
          <p:cNvGrpSpPr/>
          <p:nvPr/>
        </p:nvGrpSpPr>
        <p:grpSpPr>
          <a:xfrm>
            <a:off x="0" y="4774166"/>
            <a:ext cx="11088260" cy="393041"/>
            <a:chOff x="-1" y="4106223"/>
            <a:chExt cx="11088260" cy="608349"/>
          </a:xfrm>
        </p:grpSpPr>
        <p:sp>
          <p:nvSpPr>
            <p:cNvPr id="5" name="Rechthoek 4"/>
            <p:cNvSpPr/>
            <p:nvPr/>
          </p:nvSpPr>
          <p:spPr>
            <a:xfrm>
              <a:off x="-1" y="4138507"/>
              <a:ext cx="9144000" cy="576065"/>
            </a:xfrm>
            <a:prstGeom prst="rect">
              <a:avLst/>
            </a:prstGeom>
            <a:solidFill>
              <a:schemeClr val="tx2">
                <a:lumMod val="60000"/>
                <a:lumOff val="4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extBox 1"/>
            <p:cNvSpPr txBox="1"/>
            <p:nvPr/>
          </p:nvSpPr>
          <p:spPr>
            <a:xfrm>
              <a:off x="147259" y="4106223"/>
              <a:ext cx="10941000" cy="571652"/>
            </a:xfrm>
            <a:prstGeom prst="rect">
              <a:avLst/>
            </a:prstGeom>
            <a:noFill/>
          </p:spPr>
          <p:txBody>
            <a:bodyPr wrap="square" rtlCol="0">
              <a:spAutoFit/>
            </a:bodyPr>
            <a:lstStyle/>
            <a:p>
              <a:endParaRPr lang="nl-NL" b="1" dirty="0">
                <a:solidFill>
                  <a:schemeClr val="bg1">
                    <a:lumMod val="95000"/>
                  </a:schemeClr>
                </a:solidFill>
                <a:latin typeface="+mn-lt"/>
              </a:endParaRPr>
            </a:p>
          </p:txBody>
        </p:sp>
      </p:grpSp>
      <p:sp>
        <p:nvSpPr>
          <p:cNvPr id="8" name="Rechthoek 7"/>
          <p:cNvSpPr/>
          <p:nvPr/>
        </p:nvSpPr>
        <p:spPr>
          <a:xfrm>
            <a:off x="147261" y="183314"/>
            <a:ext cx="9308886" cy="707886"/>
          </a:xfrm>
          <a:prstGeom prst="rect">
            <a:avLst/>
          </a:prstGeom>
        </p:spPr>
        <p:txBody>
          <a:bodyPr wrap="square">
            <a:spAutoFit/>
          </a:bodyPr>
          <a:lstStyle/>
          <a:p>
            <a:r>
              <a:rPr lang="en-US" sz="2000" b="1" dirty="0" err="1"/>
              <a:t>Gordelroos</a:t>
            </a:r>
            <a:endParaRPr lang="nl-NL" sz="2000" b="1" dirty="0"/>
          </a:p>
          <a:p>
            <a:endParaRPr lang="en-GB" sz="2000" dirty="0"/>
          </a:p>
        </p:txBody>
      </p:sp>
      <p:sp>
        <p:nvSpPr>
          <p:cNvPr id="3" name="Rechthoek 2"/>
          <p:cNvSpPr/>
          <p:nvPr/>
        </p:nvSpPr>
        <p:spPr>
          <a:xfrm>
            <a:off x="147261" y="750741"/>
            <a:ext cx="8891162" cy="3323987"/>
          </a:xfrm>
          <a:prstGeom prst="rect">
            <a:avLst/>
          </a:prstGeom>
        </p:spPr>
        <p:txBody>
          <a:bodyPr wrap="square">
            <a:spAutoFit/>
          </a:bodyPr>
          <a:lstStyle/>
          <a:p>
            <a:r>
              <a:rPr lang="nl-NL" u="sng" dirty="0">
                <a:effectLst/>
              </a:rPr>
              <a:t>Herpes zoster </a:t>
            </a:r>
            <a:r>
              <a:rPr lang="nl-NL" u="sng" dirty="0" err="1">
                <a:effectLst/>
              </a:rPr>
              <a:t>oticus</a:t>
            </a:r>
            <a:endParaRPr lang="nl-NL" u="sng" dirty="0">
              <a:effectLst/>
            </a:endParaRPr>
          </a:p>
          <a:p>
            <a:endParaRPr lang="nl-NL" dirty="0"/>
          </a:p>
          <a:p>
            <a:endParaRPr lang="nl-NL" dirty="0"/>
          </a:p>
          <a:p>
            <a:pPr marL="285750" indent="-285750">
              <a:spcBef>
                <a:spcPts val="600"/>
              </a:spcBef>
              <a:spcAft>
                <a:spcPts val="600"/>
              </a:spcAft>
              <a:buFont typeface="Arial" panose="020B0604020202020204" pitchFamily="34" charset="0"/>
              <a:buChar char="•"/>
            </a:pPr>
            <a:r>
              <a:rPr lang="nl-NL" dirty="0"/>
              <a:t>blaasjes of roodheid in het verzorgingsgebied van </a:t>
            </a:r>
            <a:br>
              <a:rPr lang="nl-NL" dirty="0"/>
            </a:br>
            <a:r>
              <a:rPr lang="nl-NL" dirty="0"/>
              <a:t>de 7</a:t>
            </a:r>
            <a:r>
              <a:rPr lang="nl-NL" baseline="30000" dirty="0"/>
              <a:t>e</a:t>
            </a:r>
            <a:r>
              <a:rPr lang="nl-NL" dirty="0"/>
              <a:t> hersenzenuw (nervus facialis): </a:t>
            </a:r>
            <a:br>
              <a:rPr lang="nl-NL" dirty="0"/>
            </a:br>
            <a:r>
              <a:rPr lang="nl-NL" dirty="0"/>
              <a:t>op of achter de oorschelp, buitenste gehoorgang, tong of gehemelte.</a:t>
            </a:r>
          </a:p>
          <a:p>
            <a:pPr marL="285750" indent="-285750">
              <a:spcBef>
                <a:spcPts val="600"/>
              </a:spcBef>
              <a:spcAft>
                <a:spcPts val="600"/>
              </a:spcAft>
              <a:buFont typeface="Arial" panose="020B0604020202020204" pitchFamily="34" charset="0"/>
              <a:buChar char="•"/>
            </a:pPr>
            <a:r>
              <a:rPr lang="nl-NL" dirty="0"/>
              <a:t>Symptomen: facialisparese, verminderde smaak of (ernstige) oorpijn.</a:t>
            </a:r>
          </a:p>
          <a:p>
            <a:pPr marL="285750" indent="-285750">
              <a:spcBef>
                <a:spcPts val="600"/>
              </a:spcBef>
              <a:spcAft>
                <a:spcPts val="600"/>
              </a:spcAft>
              <a:buFont typeface="Arial" panose="020B0604020202020204" pitchFamily="34" charset="0"/>
              <a:buChar char="•"/>
            </a:pPr>
            <a:r>
              <a:rPr lang="nl-NL" dirty="0"/>
              <a:t>Naast de 7</a:t>
            </a:r>
            <a:r>
              <a:rPr lang="nl-NL" baseline="30000" dirty="0"/>
              <a:t>e</a:t>
            </a:r>
            <a:r>
              <a:rPr lang="nl-NL" dirty="0"/>
              <a:t> kan ook de 8</a:t>
            </a:r>
            <a:r>
              <a:rPr lang="nl-NL" baseline="30000" dirty="0"/>
              <a:t>e</a:t>
            </a:r>
            <a:r>
              <a:rPr lang="nl-NL" dirty="0"/>
              <a:t> hersenzenuw (nervus </a:t>
            </a:r>
            <a:r>
              <a:rPr lang="nl-NL" dirty="0" err="1"/>
              <a:t>vestibulocochlearis</a:t>
            </a:r>
            <a:r>
              <a:rPr lang="nl-NL" dirty="0"/>
              <a:t>) betrokken zijn met klachten van oorsuizen, gehoorverlies en vertigo.</a:t>
            </a:r>
          </a:p>
          <a:p>
            <a:endParaRPr lang="nl-NL" dirty="0"/>
          </a:p>
        </p:txBody>
      </p:sp>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2880" y="4585636"/>
            <a:ext cx="2455543" cy="418775"/>
          </a:xfrm>
          <a:prstGeom prst="rect">
            <a:avLst/>
          </a:prstGeom>
        </p:spPr>
      </p:pic>
      <p:pic>
        <p:nvPicPr>
          <p:cNvPr id="6" name="Afbeelding 5">
            <a:extLst>
              <a:ext uri="{FF2B5EF4-FFF2-40B4-BE49-F238E27FC236}">
                <a16:creationId xmlns:a16="http://schemas.microsoft.com/office/drawing/2014/main" id="{019FE89D-A1B5-BE6F-C518-2030DC0F35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9239" y="79446"/>
            <a:ext cx="2857500" cy="2228850"/>
          </a:xfrm>
          <a:prstGeom prst="rect">
            <a:avLst/>
          </a:prstGeom>
        </p:spPr>
      </p:pic>
    </p:spTree>
    <p:extLst>
      <p:ext uri="{BB962C8B-B14F-4D97-AF65-F5344CB8AC3E}">
        <p14:creationId xmlns:p14="http://schemas.microsoft.com/office/powerpoint/2010/main" val="622173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ep 6"/>
          <p:cNvGrpSpPr/>
          <p:nvPr/>
        </p:nvGrpSpPr>
        <p:grpSpPr>
          <a:xfrm>
            <a:off x="0" y="4774166"/>
            <a:ext cx="11088260" cy="393041"/>
            <a:chOff x="-1" y="4106223"/>
            <a:chExt cx="11088260" cy="608349"/>
          </a:xfrm>
        </p:grpSpPr>
        <p:sp>
          <p:nvSpPr>
            <p:cNvPr id="5" name="Rechthoek 4"/>
            <p:cNvSpPr/>
            <p:nvPr/>
          </p:nvSpPr>
          <p:spPr>
            <a:xfrm>
              <a:off x="-1" y="4138507"/>
              <a:ext cx="9144000" cy="576065"/>
            </a:xfrm>
            <a:prstGeom prst="rect">
              <a:avLst/>
            </a:prstGeom>
            <a:solidFill>
              <a:schemeClr val="tx2">
                <a:lumMod val="60000"/>
                <a:lumOff val="4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extBox 1"/>
            <p:cNvSpPr txBox="1"/>
            <p:nvPr/>
          </p:nvSpPr>
          <p:spPr>
            <a:xfrm>
              <a:off x="147259" y="4106223"/>
              <a:ext cx="10941000" cy="571652"/>
            </a:xfrm>
            <a:prstGeom prst="rect">
              <a:avLst/>
            </a:prstGeom>
            <a:noFill/>
          </p:spPr>
          <p:txBody>
            <a:bodyPr wrap="square" rtlCol="0">
              <a:spAutoFit/>
            </a:bodyPr>
            <a:lstStyle/>
            <a:p>
              <a:endParaRPr lang="nl-NL" b="1" dirty="0">
                <a:solidFill>
                  <a:schemeClr val="bg1">
                    <a:lumMod val="95000"/>
                  </a:schemeClr>
                </a:solidFill>
                <a:latin typeface="+mn-lt"/>
              </a:endParaRPr>
            </a:p>
          </p:txBody>
        </p:sp>
      </p:grpSp>
      <p:sp>
        <p:nvSpPr>
          <p:cNvPr id="8" name="Rechthoek 7"/>
          <p:cNvSpPr/>
          <p:nvPr/>
        </p:nvSpPr>
        <p:spPr>
          <a:xfrm>
            <a:off x="147261" y="183314"/>
            <a:ext cx="9308886" cy="707886"/>
          </a:xfrm>
          <a:prstGeom prst="rect">
            <a:avLst/>
          </a:prstGeom>
        </p:spPr>
        <p:txBody>
          <a:bodyPr wrap="square">
            <a:spAutoFit/>
          </a:bodyPr>
          <a:lstStyle/>
          <a:p>
            <a:r>
              <a:rPr lang="en-US" sz="2000" b="1" dirty="0" err="1"/>
              <a:t>Gordelroos</a:t>
            </a:r>
            <a:endParaRPr lang="nl-NL" sz="2000" b="1" dirty="0"/>
          </a:p>
          <a:p>
            <a:endParaRPr lang="en-GB" sz="2000" dirty="0"/>
          </a:p>
        </p:txBody>
      </p:sp>
      <p:sp>
        <p:nvSpPr>
          <p:cNvPr id="3" name="Rechthoek 2"/>
          <p:cNvSpPr/>
          <p:nvPr/>
        </p:nvSpPr>
        <p:spPr>
          <a:xfrm>
            <a:off x="147261" y="750741"/>
            <a:ext cx="8891162" cy="3139321"/>
          </a:xfrm>
          <a:prstGeom prst="rect">
            <a:avLst/>
          </a:prstGeom>
        </p:spPr>
        <p:txBody>
          <a:bodyPr wrap="square">
            <a:spAutoFit/>
          </a:bodyPr>
          <a:lstStyle/>
          <a:p>
            <a:r>
              <a:rPr lang="nl-NL" u="sng" dirty="0">
                <a:effectLst/>
              </a:rPr>
              <a:t>Herpes zoster </a:t>
            </a:r>
            <a:r>
              <a:rPr lang="nl-NL" u="sng" dirty="0" err="1">
                <a:effectLst/>
              </a:rPr>
              <a:t>oticus</a:t>
            </a:r>
            <a:endParaRPr lang="nl-NL" u="sng" dirty="0">
              <a:effectLst/>
            </a:endParaRPr>
          </a:p>
          <a:p>
            <a:endParaRPr lang="nl-NL" dirty="0"/>
          </a:p>
          <a:p>
            <a:endParaRPr lang="nl-NL" dirty="0"/>
          </a:p>
          <a:p>
            <a:r>
              <a:rPr lang="nl-NL" dirty="0"/>
              <a:t>Nervus facialis zorgt voor:</a:t>
            </a:r>
            <a:br>
              <a:rPr lang="nl-NL" dirty="0"/>
            </a:br>
            <a:endParaRPr lang="nl-NL" dirty="0"/>
          </a:p>
          <a:p>
            <a:pPr marL="285750" indent="-285750">
              <a:buFont typeface="Arial" panose="020B0604020202020204" pitchFamily="34" charset="0"/>
              <a:buChar char="•"/>
            </a:pPr>
            <a:r>
              <a:rPr lang="nl-NL" dirty="0"/>
              <a:t>de spieren in het gezicht (voorhoofd, oogleden en mondhoek)</a:t>
            </a:r>
          </a:p>
          <a:p>
            <a:pPr marL="285750" indent="-285750">
              <a:buFont typeface="Arial" panose="020B0604020202020204" pitchFamily="34" charset="0"/>
              <a:buChar char="•"/>
            </a:pPr>
            <a:r>
              <a:rPr lang="nl-NL" dirty="0"/>
              <a:t>de traanklier</a:t>
            </a:r>
          </a:p>
          <a:p>
            <a:pPr marL="285750" indent="-285750">
              <a:buFont typeface="Arial" panose="020B0604020202020204" pitchFamily="34" charset="0"/>
              <a:buChar char="•"/>
            </a:pPr>
            <a:r>
              <a:rPr lang="nl-NL" dirty="0"/>
              <a:t>een aantal speekselklieren</a:t>
            </a:r>
          </a:p>
          <a:p>
            <a:pPr marL="285750" indent="-285750">
              <a:buFont typeface="Arial" panose="020B0604020202020204" pitchFamily="34" charset="0"/>
              <a:buChar char="•"/>
            </a:pPr>
            <a:r>
              <a:rPr lang="nl-NL" dirty="0"/>
              <a:t>de smaak op de tong</a:t>
            </a:r>
          </a:p>
          <a:p>
            <a:pPr marL="285750" indent="-285750">
              <a:buFont typeface="Arial" panose="020B0604020202020204" pitchFamily="34" charset="0"/>
              <a:buChar char="•"/>
            </a:pPr>
            <a:r>
              <a:rPr lang="nl-NL" dirty="0"/>
              <a:t>een spiertje in het middenoor dat harde geluiden een beetje dempt.</a:t>
            </a:r>
          </a:p>
          <a:p>
            <a:endParaRPr lang="nl-NL" dirty="0"/>
          </a:p>
        </p:txBody>
      </p:sp>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2880" y="4585636"/>
            <a:ext cx="2455543" cy="418775"/>
          </a:xfrm>
          <a:prstGeom prst="rect">
            <a:avLst/>
          </a:prstGeom>
        </p:spPr>
      </p:pic>
      <p:pic>
        <p:nvPicPr>
          <p:cNvPr id="12" name="Afbeelding 11">
            <a:extLst>
              <a:ext uri="{FF2B5EF4-FFF2-40B4-BE49-F238E27FC236}">
                <a16:creationId xmlns:a16="http://schemas.microsoft.com/office/drawing/2014/main" id="{CDA6AEA9-32D6-454D-C118-FF6EBDB38B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30934" y="-133363"/>
            <a:ext cx="2970793" cy="2247900"/>
          </a:xfrm>
          <a:prstGeom prst="rect">
            <a:avLst/>
          </a:prstGeom>
        </p:spPr>
      </p:pic>
    </p:spTree>
    <p:extLst>
      <p:ext uri="{BB962C8B-B14F-4D97-AF65-F5344CB8AC3E}">
        <p14:creationId xmlns:p14="http://schemas.microsoft.com/office/powerpoint/2010/main" val="130030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ep 6"/>
          <p:cNvGrpSpPr/>
          <p:nvPr/>
        </p:nvGrpSpPr>
        <p:grpSpPr>
          <a:xfrm>
            <a:off x="0" y="4774166"/>
            <a:ext cx="11088260" cy="393041"/>
            <a:chOff x="-1" y="4106223"/>
            <a:chExt cx="11088260" cy="608349"/>
          </a:xfrm>
        </p:grpSpPr>
        <p:sp>
          <p:nvSpPr>
            <p:cNvPr id="5" name="Rechthoek 4"/>
            <p:cNvSpPr/>
            <p:nvPr/>
          </p:nvSpPr>
          <p:spPr>
            <a:xfrm>
              <a:off x="-1" y="4138507"/>
              <a:ext cx="9144000" cy="576065"/>
            </a:xfrm>
            <a:prstGeom prst="rect">
              <a:avLst/>
            </a:prstGeom>
            <a:solidFill>
              <a:schemeClr val="tx2">
                <a:lumMod val="60000"/>
                <a:lumOff val="4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extBox 1"/>
            <p:cNvSpPr txBox="1"/>
            <p:nvPr/>
          </p:nvSpPr>
          <p:spPr>
            <a:xfrm>
              <a:off x="147259" y="4106223"/>
              <a:ext cx="10941000" cy="571652"/>
            </a:xfrm>
            <a:prstGeom prst="rect">
              <a:avLst/>
            </a:prstGeom>
            <a:noFill/>
          </p:spPr>
          <p:txBody>
            <a:bodyPr wrap="square" rtlCol="0">
              <a:spAutoFit/>
            </a:bodyPr>
            <a:lstStyle/>
            <a:p>
              <a:endParaRPr lang="nl-NL" b="1" dirty="0">
                <a:solidFill>
                  <a:schemeClr val="bg1">
                    <a:lumMod val="95000"/>
                  </a:schemeClr>
                </a:solidFill>
                <a:latin typeface="+mn-lt"/>
              </a:endParaRPr>
            </a:p>
          </p:txBody>
        </p:sp>
      </p:grpSp>
      <p:sp>
        <p:nvSpPr>
          <p:cNvPr id="8" name="Rechthoek 7"/>
          <p:cNvSpPr/>
          <p:nvPr/>
        </p:nvSpPr>
        <p:spPr>
          <a:xfrm>
            <a:off x="147261" y="183314"/>
            <a:ext cx="9308886" cy="707886"/>
          </a:xfrm>
          <a:prstGeom prst="rect">
            <a:avLst/>
          </a:prstGeom>
        </p:spPr>
        <p:txBody>
          <a:bodyPr wrap="square">
            <a:spAutoFit/>
          </a:bodyPr>
          <a:lstStyle/>
          <a:p>
            <a:r>
              <a:rPr lang="nl-NL" sz="2000" b="1" dirty="0"/>
              <a:t>Soorten pijn</a:t>
            </a:r>
          </a:p>
          <a:p>
            <a:endParaRPr lang="en-GB" sz="2000" dirty="0"/>
          </a:p>
        </p:txBody>
      </p:sp>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2880" y="4585636"/>
            <a:ext cx="2455543" cy="418775"/>
          </a:xfrm>
          <a:prstGeom prst="rect">
            <a:avLst/>
          </a:prstGeom>
        </p:spPr>
      </p:pic>
      <p:graphicFrame>
        <p:nvGraphicFramePr>
          <p:cNvPr id="4" name="Tabel 3">
            <a:extLst>
              <a:ext uri="{FF2B5EF4-FFF2-40B4-BE49-F238E27FC236}">
                <a16:creationId xmlns:a16="http://schemas.microsoft.com/office/drawing/2014/main" id="{4E6BEA80-6D7F-CC51-85BD-609DDFED731C}"/>
              </a:ext>
            </a:extLst>
          </p:cNvPr>
          <p:cNvGraphicFramePr>
            <a:graphicFrameLocks noGrp="1"/>
          </p:cNvGraphicFramePr>
          <p:nvPr>
            <p:extLst>
              <p:ext uri="{D42A27DB-BD31-4B8C-83A1-F6EECF244321}">
                <p14:modId xmlns:p14="http://schemas.microsoft.com/office/powerpoint/2010/main" val="1533606291"/>
              </p:ext>
            </p:extLst>
          </p:nvPr>
        </p:nvGraphicFramePr>
        <p:xfrm>
          <a:off x="545523" y="769633"/>
          <a:ext cx="8052954" cy="3474720"/>
        </p:xfrm>
        <a:graphic>
          <a:graphicData uri="http://schemas.openxmlformats.org/drawingml/2006/table">
            <a:tbl>
              <a:tblPr firstRow="1" bandRow="1">
                <a:tableStyleId>{5940675A-B579-460E-94D1-54222C63F5DA}</a:tableStyleId>
              </a:tblPr>
              <a:tblGrid>
                <a:gridCol w="2549369">
                  <a:extLst>
                    <a:ext uri="{9D8B030D-6E8A-4147-A177-3AD203B41FA5}">
                      <a16:colId xmlns:a16="http://schemas.microsoft.com/office/drawing/2014/main" val="1712236916"/>
                    </a:ext>
                  </a:extLst>
                </a:gridCol>
                <a:gridCol w="3030550">
                  <a:extLst>
                    <a:ext uri="{9D8B030D-6E8A-4147-A177-3AD203B41FA5}">
                      <a16:colId xmlns:a16="http://schemas.microsoft.com/office/drawing/2014/main" val="3712829595"/>
                    </a:ext>
                  </a:extLst>
                </a:gridCol>
                <a:gridCol w="2473035">
                  <a:extLst>
                    <a:ext uri="{9D8B030D-6E8A-4147-A177-3AD203B41FA5}">
                      <a16:colId xmlns:a16="http://schemas.microsoft.com/office/drawing/2014/main" val="1126566674"/>
                    </a:ext>
                  </a:extLst>
                </a:gridCol>
              </a:tblGrid>
              <a:tr h="370840">
                <a:tc>
                  <a:txBody>
                    <a:bodyPr/>
                    <a:lstStyle/>
                    <a:p>
                      <a:r>
                        <a:rPr lang="nl-NL" dirty="0" err="1"/>
                        <a:t>Nociceptief</a:t>
                      </a:r>
                      <a:endParaRPr lang="nl-NL" dirty="0"/>
                    </a:p>
                  </a:txBody>
                  <a:tcPr/>
                </a:tc>
                <a:tc>
                  <a:txBody>
                    <a:bodyPr/>
                    <a:lstStyle/>
                    <a:p>
                      <a:r>
                        <a:rPr lang="nl-NL" dirty="0" err="1"/>
                        <a:t>Neuropatisch</a:t>
                      </a:r>
                      <a:endParaRPr lang="nl-NL" dirty="0"/>
                    </a:p>
                  </a:txBody>
                  <a:tcPr/>
                </a:tc>
                <a:tc>
                  <a:txBody>
                    <a:bodyPr/>
                    <a:lstStyle/>
                    <a:p>
                      <a:r>
                        <a:rPr lang="nl-NL" dirty="0"/>
                        <a:t>Psychogene pijn</a:t>
                      </a:r>
                    </a:p>
                    <a:p>
                      <a:endParaRPr lang="nl-NL" dirty="0"/>
                    </a:p>
                  </a:txBody>
                  <a:tcPr/>
                </a:tc>
                <a:extLst>
                  <a:ext uri="{0D108BD9-81ED-4DB2-BD59-A6C34878D82A}">
                    <a16:rowId xmlns:a16="http://schemas.microsoft.com/office/drawing/2014/main" val="648603057"/>
                  </a:ext>
                </a:extLst>
              </a:tr>
              <a:tr h="370840">
                <a:tc>
                  <a:txBody>
                    <a:bodyPr/>
                    <a:lstStyle/>
                    <a:p>
                      <a:r>
                        <a:rPr lang="nl-NL" dirty="0"/>
                        <a:t>Somatisch (huid, spieren, gewrichten, botten)</a:t>
                      </a:r>
                    </a:p>
                    <a:p>
                      <a:endParaRPr lang="nl-NL" dirty="0"/>
                    </a:p>
                    <a:p>
                      <a:r>
                        <a:rPr lang="nl-NL" dirty="0"/>
                        <a:t>Visceraal (organen) - </a:t>
                      </a:r>
                      <a:r>
                        <a:rPr lang="nl-NL" dirty="0" err="1"/>
                        <a:t>referred</a:t>
                      </a:r>
                      <a:r>
                        <a:rPr lang="nl-NL" dirty="0"/>
                        <a:t> </a:t>
                      </a:r>
                      <a:r>
                        <a:rPr lang="nl-NL" dirty="0" err="1"/>
                        <a:t>pain</a:t>
                      </a:r>
                      <a:endParaRPr lang="nl-NL" dirty="0"/>
                    </a:p>
                    <a:p>
                      <a:endParaRPr lang="nl-NL" dirty="0"/>
                    </a:p>
                  </a:txBody>
                  <a:tcPr/>
                </a:tc>
                <a:tc>
                  <a:txBody>
                    <a:bodyPr/>
                    <a:lstStyle/>
                    <a:p>
                      <a:r>
                        <a:rPr lang="nl-NL" dirty="0"/>
                        <a:t>Centrale </a:t>
                      </a:r>
                      <a:r>
                        <a:rPr lang="nl-NL" dirty="0" err="1"/>
                        <a:t>neuropathische</a:t>
                      </a:r>
                      <a:r>
                        <a:rPr lang="nl-NL" dirty="0"/>
                        <a:t> pijn</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Perifere </a:t>
                      </a:r>
                      <a:r>
                        <a:rPr lang="nl-NL" dirty="0" err="1"/>
                        <a:t>neuropathische</a:t>
                      </a:r>
                      <a:r>
                        <a:rPr lang="nl-NL" dirty="0"/>
                        <a:t> pijn</a:t>
                      </a:r>
                    </a:p>
                    <a:p>
                      <a:endParaRPr lang="nl-NL" dirty="0"/>
                    </a:p>
                    <a:p>
                      <a:endParaRPr lang="nl-NL" dirty="0"/>
                    </a:p>
                  </a:txBody>
                  <a:tcPr/>
                </a:tc>
                <a:tc>
                  <a:txBody>
                    <a:bodyPr/>
                    <a:lstStyle/>
                    <a:p>
                      <a:r>
                        <a:rPr lang="nl-NL" dirty="0"/>
                        <a:t>mentale processen (zelden alleen) in combinatie met chronische pijn</a:t>
                      </a:r>
                    </a:p>
                    <a:p>
                      <a:endParaRPr lang="nl-NL" dirty="0"/>
                    </a:p>
                    <a:p>
                      <a:r>
                        <a:rPr lang="nl-NL" dirty="0"/>
                        <a:t>secundaire psychologisch component-psychosomatische klachten</a:t>
                      </a:r>
                    </a:p>
                  </a:txBody>
                  <a:tcPr/>
                </a:tc>
                <a:extLst>
                  <a:ext uri="{0D108BD9-81ED-4DB2-BD59-A6C34878D82A}">
                    <a16:rowId xmlns:a16="http://schemas.microsoft.com/office/drawing/2014/main" val="2008804376"/>
                  </a:ext>
                </a:extLst>
              </a:tr>
            </a:tbl>
          </a:graphicData>
        </a:graphic>
      </p:graphicFrame>
    </p:spTree>
    <p:extLst>
      <p:ext uri="{BB962C8B-B14F-4D97-AF65-F5344CB8AC3E}">
        <p14:creationId xmlns:p14="http://schemas.microsoft.com/office/powerpoint/2010/main" val="2826318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ep 6"/>
          <p:cNvGrpSpPr/>
          <p:nvPr/>
        </p:nvGrpSpPr>
        <p:grpSpPr>
          <a:xfrm>
            <a:off x="0" y="4774166"/>
            <a:ext cx="11088260" cy="393041"/>
            <a:chOff x="-1" y="4106223"/>
            <a:chExt cx="11088260" cy="608349"/>
          </a:xfrm>
        </p:grpSpPr>
        <p:sp>
          <p:nvSpPr>
            <p:cNvPr id="5" name="Rechthoek 4"/>
            <p:cNvSpPr/>
            <p:nvPr/>
          </p:nvSpPr>
          <p:spPr>
            <a:xfrm>
              <a:off x="-1" y="4138507"/>
              <a:ext cx="9144000" cy="576065"/>
            </a:xfrm>
            <a:prstGeom prst="rect">
              <a:avLst/>
            </a:prstGeom>
            <a:solidFill>
              <a:schemeClr val="tx2">
                <a:lumMod val="60000"/>
                <a:lumOff val="4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extBox 1"/>
            <p:cNvSpPr txBox="1"/>
            <p:nvPr/>
          </p:nvSpPr>
          <p:spPr>
            <a:xfrm>
              <a:off x="147259" y="4106223"/>
              <a:ext cx="10941000" cy="571652"/>
            </a:xfrm>
            <a:prstGeom prst="rect">
              <a:avLst/>
            </a:prstGeom>
            <a:noFill/>
          </p:spPr>
          <p:txBody>
            <a:bodyPr wrap="square" rtlCol="0">
              <a:spAutoFit/>
            </a:bodyPr>
            <a:lstStyle/>
            <a:p>
              <a:endParaRPr lang="nl-NL" b="1" dirty="0">
                <a:solidFill>
                  <a:schemeClr val="bg1">
                    <a:lumMod val="95000"/>
                  </a:schemeClr>
                </a:solidFill>
                <a:latin typeface="+mn-lt"/>
              </a:endParaRPr>
            </a:p>
          </p:txBody>
        </p:sp>
      </p:grpSp>
      <p:sp>
        <p:nvSpPr>
          <p:cNvPr id="8" name="Rechthoek 7"/>
          <p:cNvSpPr/>
          <p:nvPr/>
        </p:nvSpPr>
        <p:spPr>
          <a:xfrm>
            <a:off x="147261" y="183314"/>
            <a:ext cx="9308886" cy="707886"/>
          </a:xfrm>
          <a:prstGeom prst="rect">
            <a:avLst/>
          </a:prstGeom>
        </p:spPr>
        <p:txBody>
          <a:bodyPr wrap="square">
            <a:spAutoFit/>
          </a:bodyPr>
          <a:lstStyle/>
          <a:p>
            <a:r>
              <a:rPr lang="en-US" sz="2000" b="1" dirty="0" err="1"/>
              <a:t>Behandeling</a:t>
            </a:r>
            <a:endParaRPr lang="nl-NL" sz="2000" b="1" dirty="0"/>
          </a:p>
          <a:p>
            <a:endParaRPr lang="en-GB" sz="2000" dirty="0"/>
          </a:p>
        </p:txBody>
      </p:sp>
      <p:sp>
        <p:nvSpPr>
          <p:cNvPr id="3" name="Rechthoek 2"/>
          <p:cNvSpPr/>
          <p:nvPr/>
        </p:nvSpPr>
        <p:spPr>
          <a:xfrm>
            <a:off x="147261" y="750741"/>
            <a:ext cx="8891162" cy="4216539"/>
          </a:xfrm>
          <a:prstGeom prst="rect">
            <a:avLst/>
          </a:prstGeom>
        </p:spPr>
        <p:txBody>
          <a:bodyPr wrap="square">
            <a:spAutoFit/>
          </a:bodyPr>
          <a:lstStyle/>
          <a:p>
            <a:pPr>
              <a:spcBef>
                <a:spcPts val="600"/>
              </a:spcBef>
              <a:spcAft>
                <a:spcPts val="600"/>
              </a:spcAft>
            </a:pPr>
            <a:r>
              <a:rPr lang="nl-NL" u="sng" dirty="0">
                <a:solidFill>
                  <a:srgbClr val="C00000"/>
                </a:solidFill>
              </a:rPr>
              <a:t>Adviezen</a:t>
            </a:r>
            <a:br>
              <a:rPr lang="nl-NL" u="sng" dirty="0"/>
            </a:br>
            <a:endParaRPr lang="nl-NL" dirty="0"/>
          </a:p>
          <a:p>
            <a:pPr marL="285750" indent="-285750">
              <a:spcBef>
                <a:spcPts val="600"/>
              </a:spcBef>
              <a:spcAft>
                <a:spcPts val="600"/>
              </a:spcAft>
              <a:buFont typeface="Arial" panose="020B0604020202020204" pitchFamily="34" charset="0"/>
              <a:buChar char="•"/>
            </a:pPr>
            <a:r>
              <a:rPr lang="nl-NL" dirty="0"/>
              <a:t>Raak de blaasjes niet aan.</a:t>
            </a:r>
          </a:p>
          <a:p>
            <a:pPr marL="285750" indent="-285750">
              <a:spcBef>
                <a:spcPts val="600"/>
              </a:spcBef>
              <a:spcAft>
                <a:spcPts val="600"/>
              </a:spcAft>
              <a:buFont typeface="Arial" panose="020B0604020202020204" pitchFamily="34" charset="0"/>
              <a:buChar char="•"/>
            </a:pPr>
            <a:r>
              <a:rPr lang="nl-NL" dirty="0"/>
              <a:t>Blaasje afdekken met wondgaas.</a:t>
            </a:r>
          </a:p>
          <a:p>
            <a:pPr marL="285750" indent="-285750">
              <a:spcBef>
                <a:spcPts val="600"/>
              </a:spcBef>
              <a:spcAft>
                <a:spcPts val="600"/>
              </a:spcAft>
              <a:buFont typeface="Arial" panose="020B0604020202020204" pitchFamily="34" charset="0"/>
              <a:buChar char="•"/>
            </a:pPr>
            <a:r>
              <a:rPr lang="nl-NL" dirty="0"/>
              <a:t>Douchen of in bad mag.</a:t>
            </a:r>
          </a:p>
          <a:p>
            <a:pPr marL="285750" indent="-285750">
              <a:spcBef>
                <a:spcPts val="600"/>
              </a:spcBef>
              <a:spcAft>
                <a:spcPts val="600"/>
              </a:spcAft>
              <a:buFont typeface="Arial" panose="020B0604020202020204" pitchFamily="34" charset="0"/>
              <a:buChar char="•"/>
            </a:pPr>
            <a:r>
              <a:rPr lang="nl-NL" dirty="0"/>
              <a:t>Besmetting voorkomen door:</a:t>
            </a:r>
          </a:p>
          <a:p>
            <a:pPr>
              <a:spcBef>
                <a:spcPts val="600"/>
              </a:spcBef>
              <a:spcAft>
                <a:spcPts val="600"/>
              </a:spcAft>
            </a:pPr>
            <a:r>
              <a:rPr lang="nl-NL" dirty="0"/>
              <a:t>     - Handen afwassen met water en zeep als u aan de blaasjes heeft gezeten.</a:t>
            </a:r>
          </a:p>
          <a:p>
            <a:pPr>
              <a:spcBef>
                <a:spcPts val="600"/>
              </a:spcBef>
              <a:spcAft>
                <a:spcPts val="600"/>
              </a:spcAft>
            </a:pPr>
            <a:r>
              <a:rPr lang="nl-NL" dirty="0"/>
              <a:t>     - Vermijden risicogroepen: risicofactoren: &gt;60 jaar, chemotherapie, </a:t>
            </a:r>
            <a:br>
              <a:rPr lang="nl-NL" dirty="0"/>
            </a:br>
            <a:r>
              <a:rPr lang="nl-NL" dirty="0"/>
              <a:t>       cardiovasculaire ziekten, spier/zenuwziekten, volwassenen die nooit waterpokken </a:t>
            </a:r>
            <a:br>
              <a:rPr lang="nl-NL" dirty="0"/>
            </a:br>
            <a:r>
              <a:rPr lang="nl-NL" dirty="0"/>
              <a:t>       hebben gehad, zwangeren die niet eerder besmet zijn. </a:t>
            </a:r>
          </a:p>
          <a:p>
            <a:pPr marL="285750" indent="-285750">
              <a:spcBef>
                <a:spcPts val="600"/>
              </a:spcBef>
              <a:spcAft>
                <a:spcPts val="600"/>
              </a:spcAft>
              <a:buFont typeface="Arial" panose="020B0604020202020204" pitchFamily="34" charset="0"/>
              <a:buChar char="•"/>
            </a:pPr>
            <a:endParaRPr lang="nl-NL" dirty="0"/>
          </a:p>
        </p:txBody>
      </p:sp>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2880" y="4585636"/>
            <a:ext cx="2455543" cy="418775"/>
          </a:xfrm>
          <a:prstGeom prst="rect">
            <a:avLst/>
          </a:prstGeom>
        </p:spPr>
      </p:pic>
    </p:spTree>
    <p:extLst>
      <p:ext uri="{BB962C8B-B14F-4D97-AF65-F5344CB8AC3E}">
        <p14:creationId xmlns:p14="http://schemas.microsoft.com/office/powerpoint/2010/main" val="453539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ep 6"/>
          <p:cNvGrpSpPr/>
          <p:nvPr/>
        </p:nvGrpSpPr>
        <p:grpSpPr>
          <a:xfrm>
            <a:off x="0" y="4774166"/>
            <a:ext cx="11088260" cy="393041"/>
            <a:chOff x="-1" y="4106223"/>
            <a:chExt cx="11088260" cy="608349"/>
          </a:xfrm>
        </p:grpSpPr>
        <p:sp>
          <p:nvSpPr>
            <p:cNvPr id="5" name="Rechthoek 4"/>
            <p:cNvSpPr/>
            <p:nvPr/>
          </p:nvSpPr>
          <p:spPr>
            <a:xfrm>
              <a:off x="-1" y="4138507"/>
              <a:ext cx="9144000" cy="576065"/>
            </a:xfrm>
            <a:prstGeom prst="rect">
              <a:avLst/>
            </a:prstGeom>
            <a:solidFill>
              <a:schemeClr val="tx2">
                <a:lumMod val="60000"/>
                <a:lumOff val="4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extBox 1"/>
            <p:cNvSpPr txBox="1"/>
            <p:nvPr/>
          </p:nvSpPr>
          <p:spPr>
            <a:xfrm>
              <a:off x="147259" y="4106223"/>
              <a:ext cx="10941000" cy="571652"/>
            </a:xfrm>
            <a:prstGeom prst="rect">
              <a:avLst/>
            </a:prstGeom>
            <a:noFill/>
          </p:spPr>
          <p:txBody>
            <a:bodyPr wrap="square" rtlCol="0">
              <a:spAutoFit/>
            </a:bodyPr>
            <a:lstStyle/>
            <a:p>
              <a:endParaRPr lang="nl-NL" b="1" dirty="0">
                <a:solidFill>
                  <a:schemeClr val="bg1">
                    <a:lumMod val="95000"/>
                  </a:schemeClr>
                </a:solidFill>
                <a:latin typeface="+mn-lt"/>
              </a:endParaRPr>
            </a:p>
          </p:txBody>
        </p:sp>
      </p:grpSp>
      <p:sp>
        <p:nvSpPr>
          <p:cNvPr id="8" name="Rechthoek 7"/>
          <p:cNvSpPr/>
          <p:nvPr/>
        </p:nvSpPr>
        <p:spPr>
          <a:xfrm>
            <a:off x="147261" y="183314"/>
            <a:ext cx="9308886" cy="707886"/>
          </a:xfrm>
          <a:prstGeom prst="rect">
            <a:avLst/>
          </a:prstGeom>
        </p:spPr>
        <p:txBody>
          <a:bodyPr wrap="square">
            <a:spAutoFit/>
          </a:bodyPr>
          <a:lstStyle/>
          <a:p>
            <a:r>
              <a:rPr lang="en-US" sz="2000" b="1" dirty="0" err="1"/>
              <a:t>Behandeling</a:t>
            </a:r>
            <a:endParaRPr lang="nl-NL" sz="2000" b="1" dirty="0"/>
          </a:p>
          <a:p>
            <a:endParaRPr lang="en-GB" sz="2000" dirty="0"/>
          </a:p>
        </p:txBody>
      </p:sp>
      <p:sp>
        <p:nvSpPr>
          <p:cNvPr id="3" name="Rechthoek 2"/>
          <p:cNvSpPr/>
          <p:nvPr/>
        </p:nvSpPr>
        <p:spPr>
          <a:xfrm>
            <a:off x="147260" y="750741"/>
            <a:ext cx="9102247" cy="5247590"/>
          </a:xfrm>
          <a:prstGeom prst="rect">
            <a:avLst/>
          </a:prstGeom>
        </p:spPr>
        <p:txBody>
          <a:bodyPr wrap="square">
            <a:spAutoFit/>
          </a:bodyPr>
          <a:lstStyle/>
          <a:p>
            <a:r>
              <a:rPr lang="nl-NL" u="sng" dirty="0">
                <a:solidFill>
                  <a:srgbClr val="C00000"/>
                </a:solidFill>
              </a:rPr>
              <a:t>Medicatie</a:t>
            </a:r>
          </a:p>
          <a:p>
            <a:endParaRPr lang="nl-NL" u="sng" dirty="0">
              <a:solidFill>
                <a:srgbClr val="C00000"/>
              </a:solidFill>
            </a:endParaRPr>
          </a:p>
          <a:p>
            <a:pPr marL="285750" indent="-285750">
              <a:buFont typeface="Arial" panose="020B0604020202020204" pitchFamily="34" charset="0"/>
              <a:buChar char="•"/>
            </a:pPr>
            <a:r>
              <a:rPr lang="nl-NL" dirty="0"/>
              <a:t>Medicatie is in principe niet nodig.</a:t>
            </a:r>
          </a:p>
          <a:p>
            <a:pPr marL="285750" indent="-285750">
              <a:buFont typeface="Arial" panose="020B0604020202020204" pitchFamily="34" charset="0"/>
              <a:buChar char="•"/>
            </a:pPr>
            <a:endParaRPr lang="nl-NL" dirty="0"/>
          </a:p>
          <a:p>
            <a:pPr>
              <a:spcBef>
                <a:spcPts val="600"/>
              </a:spcBef>
              <a:spcAft>
                <a:spcPts val="600"/>
              </a:spcAft>
            </a:pPr>
            <a:r>
              <a:rPr lang="nl-NL" u="sng" dirty="0">
                <a:effectLst/>
              </a:rPr>
              <a:t>Zalf</a:t>
            </a:r>
            <a:endParaRPr lang="nl-NL" dirty="0"/>
          </a:p>
          <a:p>
            <a:pPr marL="285750" indent="-285750">
              <a:spcBef>
                <a:spcPts val="600"/>
              </a:spcBef>
              <a:spcAft>
                <a:spcPts val="600"/>
              </a:spcAft>
              <a:buFont typeface="Arial" panose="020B0604020202020204" pitchFamily="34" charset="0"/>
              <a:buChar char="•"/>
            </a:pPr>
            <a:r>
              <a:rPr lang="nl-NL" dirty="0"/>
              <a:t>Op de blaasjes </a:t>
            </a:r>
            <a:r>
              <a:rPr lang="nl-NL" i="1" dirty="0"/>
              <a:t>zinkzalf</a:t>
            </a:r>
            <a:r>
              <a:rPr lang="nl-NL" dirty="0"/>
              <a:t> smeren of een neutrale zalf smeren als: </a:t>
            </a:r>
            <a:r>
              <a:rPr lang="nl-NL" i="1" dirty="0"/>
              <a:t>koelzalf</a:t>
            </a:r>
            <a:r>
              <a:rPr lang="nl-NL" dirty="0"/>
              <a:t>, </a:t>
            </a:r>
            <a:r>
              <a:rPr lang="nl-NL" i="1" dirty="0"/>
              <a:t>cetomacrogolzalf</a:t>
            </a:r>
            <a:r>
              <a:rPr lang="nl-NL" dirty="0"/>
              <a:t> of </a:t>
            </a:r>
            <a:r>
              <a:rPr lang="nl-NL" i="1" dirty="0" err="1"/>
              <a:t>lanettezalf</a:t>
            </a:r>
            <a:r>
              <a:rPr lang="nl-NL" dirty="0"/>
              <a:t>.</a:t>
            </a:r>
            <a:br>
              <a:rPr lang="nl-NL" dirty="0"/>
            </a:br>
            <a:endParaRPr lang="nl-NL" dirty="0"/>
          </a:p>
          <a:p>
            <a:pPr>
              <a:spcBef>
                <a:spcPts val="600"/>
              </a:spcBef>
              <a:spcAft>
                <a:spcPts val="600"/>
              </a:spcAft>
            </a:pPr>
            <a:r>
              <a:rPr lang="nl-NL" u="sng" dirty="0"/>
              <a:t>Pijnmedicatie</a:t>
            </a:r>
          </a:p>
          <a:p>
            <a:pPr marL="285750" indent="-285750">
              <a:spcBef>
                <a:spcPts val="600"/>
              </a:spcBef>
              <a:spcAft>
                <a:spcPts val="600"/>
              </a:spcAft>
              <a:buFont typeface="Arial" panose="020B0604020202020204" pitchFamily="34" charset="0"/>
              <a:buChar char="•"/>
            </a:pPr>
            <a:r>
              <a:rPr lang="nl-NL" dirty="0"/>
              <a:t>Geen NSAIDS </a:t>
            </a:r>
            <a:r>
              <a:rPr lang="nl-NL" dirty="0" err="1"/>
              <a:t>ivm</a:t>
            </a:r>
            <a:r>
              <a:rPr lang="nl-NL" dirty="0"/>
              <a:t> bijwerking (ontsteking) bij gordelroos</a:t>
            </a:r>
          </a:p>
          <a:p>
            <a:pPr marL="285750" indent="-285750">
              <a:spcBef>
                <a:spcPts val="600"/>
              </a:spcBef>
              <a:spcAft>
                <a:spcPts val="600"/>
              </a:spcAft>
              <a:buFont typeface="Arial" panose="020B0604020202020204" pitchFamily="34" charset="0"/>
              <a:buChar char="•"/>
            </a:pPr>
            <a:r>
              <a:rPr lang="nl-NL" dirty="0"/>
              <a:t>Amitriptyline 25–75 mg/dag. of </a:t>
            </a:r>
            <a:r>
              <a:rPr lang="nl-NL" dirty="0" err="1"/>
              <a:t>nortriptyline</a:t>
            </a:r>
            <a:r>
              <a:rPr lang="nl-NL" u="sng" dirty="0"/>
              <a:t>. Als dit niet werkt dan </a:t>
            </a:r>
            <a:r>
              <a:rPr lang="nl-NL" u="sng" dirty="0" err="1"/>
              <a:t>gabapentine</a:t>
            </a:r>
            <a:br>
              <a:rPr lang="nl-NL" u="sng" dirty="0"/>
            </a:br>
            <a:r>
              <a:rPr lang="nl-NL" dirty="0"/>
              <a:t>  – werken na paar weken. </a:t>
            </a:r>
            <a:br>
              <a:rPr lang="nl-NL" u="sng" dirty="0"/>
            </a:br>
            <a:endParaRPr lang="nl-NL" dirty="0"/>
          </a:p>
          <a:p>
            <a:pPr marL="285750" indent="-285750">
              <a:spcBef>
                <a:spcPts val="600"/>
              </a:spcBef>
              <a:spcAft>
                <a:spcPts val="600"/>
              </a:spcAft>
              <a:buFont typeface="Arial" panose="020B0604020202020204" pitchFamily="34" charset="0"/>
              <a:buChar char="•"/>
            </a:pPr>
            <a:endParaRPr lang="nl-NL" dirty="0"/>
          </a:p>
          <a:p>
            <a:pPr marL="285750" indent="-285750">
              <a:spcBef>
                <a:spcPts val="600"/>
              </a:spcBef>
              <a:spcAft>
                <a:spcPts val="600"/>
              </a:spcAft>
              <a:buFont typeface="Arial" panose="020B0604020202020204" pitchFamily="34" charset="0"/>
              <a:buChar char="•"/>
            </a:pPr>
            <a:endParaRPr lang="nl-NL" dirty="0"/>
          </a:p>
        </p:txBody>
      </p:sp>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2880" y="4585636"/>
            <a:ext cx="2455543" cy="418775"/>
          </a:xfrm>
          <a:prstGeom prst="rect">
            <a:avLst/>
          </a:prstGeom>
        </p:spPr>
      </p:pic>
    </p:spTree>
    <p:extLst>
      <p:ext uri="{BB962C8B-B14F-4D97-AF65-F5344CB8AC3E}">
        <p14:creationId xmlns:p14="http://schemas.microsoft.com/office/powerpoint/2010/main" val="3017593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ep 6"/>
          <p:cNvGrpSpPr/>
          <p:nvPr/>
        </p:nvGrpSpPr>
        <p:grpSpPr>
          <a:xfrm>
            <a:off x="0" y="4774166"/>
            <a:ext cx="11088260" cy="393041"/>
            <a:chOff x="-1" y="4106223"/>
            <a:chExt cx="11088260" cy="608349"/>
          </a:xfrm>
        </p:grpSpPr>
        <p:sp>
          <p:nvSpPr>
            <p:cNvPr id="5" name="Rechthoek 4"/>
            <p:cNvSpPr/>
            <p:nvPr/>
          </p:nvSpPr>
          <p:spPr>
            <a:xfrm>
              <a:off x="-1" y="4138507"/>
              <a:ext cx="9144000" cy="576065"/>
            </a:xfrm>
            <a:prstGeom prst="rect">
              <a:avLst/>
            </a:prstGeom>
            <a:solidFill>
              <a:schemeClr val="tx2">
                <a:lumMod val="60000"/>
                <a:lumOff val="4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extBox 1"/>
            <p:cNvSpPr txBox="1"/>
            <p:nvPr/>
          </p:nvSpPr>
          <p:spPr>
            <a:xfrm>
              <a:off x="147259" y="4106223"/>
              <a:ext cx="10941000" cy="571652"/>
            </a:xfrm>
            <a:prstGeom prst="rect">
              <a:avLst/>
            </a:prstGeom>
            <a:noFill/>
          </p:spPr>
          <p:txBody>
            <a:bodyPr wrap="square" rtlCol="0">
              <a:spAutoFit/>
            </a:bodyPr>
            <a:lstStyle/>
            <a:p>
              <a:endParaRPr lang="nl-NL" b="1" dirty="0">
                <a:solidFill>
                  <a:schemeClr val="bg1">
                    <a:lumMod val="95000"/>
                  </a:schemeClr>
                </a:solidFill>
                <a:latin typeface="+mn-lt"/>
              </a:endParaRPr>
            </a:p>
          </p:txBody>
        </p:sp>
      </p:grpSp>
      <p:sp>
        <p:nvSpPr>
          <p:cNvPr id="8" name="Rechthoek 7"/>
          <p:cNvSpPr/>
          <p:nvPr/>
        </p:nvSpPr>
        <p:spPr>
          <a:xfrm>
            <a:off x="147261" y="183314"/>
            <a:ext cx="9308886" cy="707886"/>
          </a:xfrm>
          <a:prstGeom prst="rect">
            <a:avLst/>
          </a:prstGeom>
        </p:spPr>
        <p:txBody>
          <a:bodyPr wrap="square">
            <a:spAutoFit/>
          </a:bodyPr>
          <a:lstStyle/>
          <a:p>
            <a:r>
              <a:rPr lang="en-US" sz="2000" b="1" dirty="0" err="1"/>
              <a:t>Behandeling</a:t>
            </a:r>
            <a:endParaRPr lang="nl-NL" sz="2000" b="1" dirty="0"/>
          </a:p>
          <a:p>
            <a:endParaRPr lang="en-GB" sz="2000" dirty="0"/>
          </a:p>
        </p:txBody>
      </p:sp>
      <p:sp>
        <p:nvSpPr>
          <p:cNvPr id="3" name="Rechthoek 2"/>
          <p:cNvSpPr/>
          <p:nvPr/>
        </p:nvSpPr>
        <p:spPr>
          <a:xfrm>
            <a:off x="147260" y="750741"/>
            <a:ext cx="9102247" cy="4662815"/>
          </a:xfrm>
          <a:prstGeom prst="rect">
            <a:avLst/>
          </a:prstGeom>
        </p:spPr>
        <p:txBody>
          <a:bodyPr wrap="square">
            <a:spAutoFit/>
          </a:bodyPr>
          <a:lstStyle/>
          <a:p>
            <a:r>
              <a:rPr lang="nl-NL" u="sng" dirty="0">
                <a:solidFill>
                  <a:srgbClr val="C00000"/>
                </a:solidFill>
              </a:rPr>
              <a:t>Medicatie</a:t>
            </a:r>
          </a:p>
          <a:p>
            <a:endParaRPr lang="nl-NL" u="sng" dirty="0">
              <a:solidFill>
                <a:srgbClr val="C00000"/>
              </a:solidFill>
            </a:endParaRPr>
          </a:p>
          <a:p>
            <a:r>
              <a:rPr lang="nl-NL" u="sng" dirty="0"/>
              <a:t>Antivirale middelen</a:t>
            </a:r>
          </a:p>
          <a:p>
            <a:endParaRPr lang="nl-NL" dirty="0"/>
          </a:p>
          <a:p>
            <a:pPr marL="285750" indent="-285750">
              <a:spcBef>
                <a:spcPts val="600"/>
              </a:spcBef>
              <a:spcAft>
                <a:spcPts val="600"/>
              </a:spcAft>
              <a:buFont typeface="Arial" panose="020B0604020202020204" pitchFamily="34" charset="0"/>
              <a:buChar char="•"/>
            </a:pPr>
            <a:r>
              <a:rPr lang="nl-NL" dirty="0"/>
              <a:t>Indicatie: gordelroos in het gezicht, rond de oren, verminderde weerstand door een ernstige ziekte</a:t>
            </a:r>
          </a:p>
          <a:p>
            <a:pPr marL="285750" indent="-285750">
              <a:spcBef>
                <a:spcPts val="600"/>
              </a:spcBef>
              <a:spcAft>
                <a:spcPts val="600"/>
              </a:spcAft>
              <a:buFont typeface="Arial" panose="020B0604020202020204" pitchFamily="34" charset="0"/>
              <a:buChar char="•"/>
            </a:pPr>
            <a:r>
              <a:rPr lang="nl-NL" dirty="0"/>
              <a:t>Geef volwassenen </a:t>
            </a:r>
            <a:r>
              <a:rPr lang="nl-NL" dirty="0" err="1"/>
              <a:t>aciclovir</a:t>
            </a:r>
            <a:r>
              <a:rPr lang="nl-NL" dirty="0"/>
              <a:t> (5dd 800 mg 7 dag) of </a:t>
            </a:r>
            <a:r>
              <a:rPr lang="nl-NL" dirty="0" err="1"/>
              <a:t>valaciclovir</a:t>
            </a:r>
            <a:r>
              <a:rPr lang="nl-NL" dirty="0"/>
              <a:t> (3 </a:t>
            </a:r>
            <a:r>
              <a:rPr lang="nl-NL" dirty="0" err="1"/>
              <a:t>dd</a:t>
            </a:r>
            <a:r>
              <a:rPr lang="nl-NL" dirty="0"/>
              <a:t> 1000 mg 7 dag)</a:t>
            </a:r>
          </a:p>
          <a:p>
            <a:pPr marL="285750" indent="-285750">
              <a:spcBef>
                <a:spcPts val="600"/>
              </a:spcBef>
              <a:spcAft>
                <a:spcPts val="600"/>
              </a:spcAft>
              <a:buFont typeface="Arial" panose="020B0604020202020204" pitchFamily="34" charset="0"/>
              <a:buChar char="•"/>
            </a:pPr>
            <a:r>
              <a:rPr lang="nl-NL" dirty="0"/>
              <a:t>Start binnen 72 uur na de eerste verschijnselen van gordelroos of zolang er nog nieuwe blaasjes ontstaan. </a:t>
            </a:r>
          </a:p>
          <a:p>
            <a:endParaRPr lang="nl-NL" u="sng" dirty="0"/>
          </a:p>
          <a:p>
            <a:br>
              <a:rPr lang="nl-NL" u="sng" dirty="0"/>
            </a:br>
            <a:endParaRPr lang="nl-NL" dirty="0"/>
          </a:p>
          <a:p>
            <a:pPr marL="285750" indent="-285750">
              <a:spcBef>
                <a:spcPts val="600"/>
              </a:spcBef>
              <a:spcAft>
                <a:spcPts val="600"/>
              </a:spcAft>
              <a:buFont typeface="Arial" panose="020B0604020202020204" pitchFamily="34" charset="0"/>
              <a:buChar char="•"/>
            </a:pPr>
            <a:endParaRPr lang="nl-NL" dirty="0"/>
          </a:p>
          <a:p>
            <a:pPr marL="285750" indent="-285750">
              <a:spcBef>
                <a:spcPts val="600"/>
              </a:spcBef>
              <a:spcAft>
                <a:spcPts val="600"/>
              </a:spcAft>
              <a:buFont typeface="Arial" panose="020B0604020202020204" pitchFamily="34" charset="0"/>
              <a:buChar char="•"/>
            </a:pPr>
            <a:endParaRPr lang="nl-NL" dirty="0"/>
          </a:p>
        </p:txBody>
      </p:sp>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2880" y="4585636"/>
            <a:ext cx="2455543" cy="418775"/>
          </a:xfrm>
          <a:prstGeom prst="rect">
            <a:avLst/>
          </a:prstGeom>
        </p:spPr>
      </p:pic>
    </p:spTree>
    <p:extLst>
      <p:ext uri="{BB962C8B-B14F-4D97-AF65-F5344CB8AC3E}">
        <p14:creationId xmlns:p14="http://schemas.microsoft.com/office/powerpoint/2010/main" val="887148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ep 6"/>
          <p:cNvGrpSpPr/>
          <p:nvPr/>
        </p:nvGrpSpPr>
        <p:grpSpPr>
          <a:xfrm>
            <a:off x="0" y="4774166"/>
            <a:ext cx="11088260" cy="393041"/>
            <a:chOff x="-1" y="4106223"/>
            <a:chExt cx="11088260" cy="608349"/>
          </a:xfrm>
        </p:grpSpPr>
        <p:sp>
          <p:nvSpPr>
            <p:cNvPr id="5" name="Rechthoek 4"/>
            <p:cNvSpPr/>
            <p:nvPr/>
          </p:nvSpPr>
          <p:spPr>
            <a:xfrm>
              <a:off x="-1" y="4138507"/>
              <a:ext cx="9144000" cy="576065"/>
            </a:xfrm>
            <a:prstGeom prst="rect">
              <a:avLst/>
            </a:prstGeom>
            <a:solidFill>
              <a:schemeClr val="tx2">
                <a:lumMod val="60000"/>
                <a:lumOff val="4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extBox 1"/>
            <p:cNvSpPr txBox="1"/>
            <p:nvPr/>
          </p:nvSpPr>
          <p:spPr>
            <a:xfrm>
              <a:off x="147259" y="4106223"/>
              <a:ext cx="10941000" cy="571652"/>
            </a:xfrm>
            <a:prstGeom prst="rect">
              <a:avLst/>
            </a:prstGeom>
            <a:noFill/>
          </p:spPr>
          <p:txBody>
            <a:bodyPr wrap="square" rtlCol="0">
              <a:spAutoFit/>
            </a:bodyPr>
            <a:lstStyle/>
            <a:p>
              <a:endParaRPr lang="nl-NL" b="1" dirty="0">
                <a:solidFill>
                  <a:schemeClr val="bg1">
                    <a:lumMod val="95000"/>
                  </a:schemeClr>
                </a:solidFill>
                <a:latin typeface="+mn-lt"/>
              </a:endParaRPr>
            </a:p>
          </p:txBody>
        </p:sp>
      </p:grpSp>
      <p:sp>
        <p:nvSpPr>
          <p:cNvPr id="8" name="Rechthoek 7"/>
          <p:cNvSpPr/>
          <p:nvPr/>
        </p:nvSpPr>
        <p:spPr>
          <a:xfrm>
            <a:off x="147261" y="183314"/>
            <a:ext cx="9308886" cy="707886"/>
          </a:xfrm>
          <a:prstGeom prst="rect">
            <a:avLst/>
          </a:prstGeom>
        </p:spPr>
        <p:txBody>
          <a:bodyPr wrap="square">
            <a:spAutoFit/>
          </a:bodyPr>
          <a:lstStyle/>
          <a:p>
            <a:r>
              <a:rPr lang="en-US" sz="2000" b="1" dirty="0" err="1"/>
              <a:t>Beloop</a:t>
            </a:r>
            <a:endParaRPr lang="nl-NL" sz="2000" b="1" dirty="0"/>
          </a:p>
          <a:p>
            <a:endParaRPr lang="en-GB" sz="2000" dirty="0"/>
          </a:p>
        </p:txBody>
      </p:sp>
      <p:sp>
        <p:nvSpPr>
          <p:cNvPr id="3" name="Rechthoek 2"/>
          <p:cNvSpPr/>
          <p:nvPr/>
        </p:nvSpPr>
        <p:spPr>
          <a:xfrm>
            <a:off x="147260" y="750741"/>
            <a:ext cx="9102247" cy="4524315"/>
          </a:xfrm>
          <a:prstGeom prst="rect">
            <a:avLst/>
          </a:prstGeom>
        </p:spPr>
        <p:txBody>
          <a:bodyPr wrap="square">
            <a:spAutoFit/>
          </a:bodyPr>
          <a:lstStyle/>
          <a:p>
            <a:pPr marL="285750" indent="-285750">
              <a:spcBef>
                <a:spcPts val="600"/>
              </a:spcBef>
              <a:spcAft>
                <a:spcPts val="600"/>
              </a:spcAft>
              <a:buFont typeface="Arial" panose="020B0604020202020204" pitchFamily="34" charset="0"/>
              <a:buChar char="•"/>
            </a:pPr>
            <a:r>
              <a:rPr lang="nl-NL" dirty="0"/>
              <a:t>Het gaat meestal na 1-2 weken vanzelf over. </a:t>
            </a:r>
          </a:p>
          <a:p>
            <a:pPr marL="285750" indent="-285750">
              <a:spcBef>
                <a:spcPts val="600"/>
              </a:spcBef>
              <a:spcAft>
                <a:spcPts val="600"/>
              </a:spcAft>
              <a:buFont typeface="Arial" panose="020B0604020202020204" pitchFamily="34" charset="0"/>
              <a:buChar char="•"/>
            </a:pPr>
            <a:r>
              <a:rPr lang="nl-NL" dirty="0"/>
              <a:t>Daarna blijft de huid nog een paar weken vlekkerig.</a:t>
            </a:r>
          </a:p>
          <a:p>
            <a:pPr marL="285750" indent="-285750">
              <a:spcBef>
                <a:spcPts val="600"/>
              </a:spcBef>
              <a:spcAft>
                <a:spcPts val="600"/>
              </a:spcAft>
              <a:buFont typeface="Arial" panose="020B0604020202020204" pitchFamily="34" charset="0"/>
              <a:buChar char="•"/>
            </a:pPr>
            <a:r>
              <a:rPr lang="nl-NL" dirty="0"/>
              <a:t>Het geeft meestal geen littekens. </a:t>
            </a:r>
          </a:p>
          <a:p>
            <a:pPr marL="285750" indent="-285750">
              <a:spcBef>
                <a:spcPts val="600"/>
              </a:spcBef>
              <a:spcAft>
                <a:spcPts val="600"/>
              </a:spcAft>
              <a:buFont typeface="Arial" panose="020B0604020202020204" pitchFamily="34" charset="0"/>
              <a:buChar char="•"/>
            </a:pPr>
            <a:r>
              <a:rPr lang="nl-NL" dirty="0"/>
              <a:t>Soms blijven de klachten langer: vlekkerig, doof, jeuk, pijn </a:t>
            </a:r>
          </a:p>
          <a:p>
            <a:pPr marL="285750" indent="-285750">
              <a:spcBef>
                <a:spcPts val="600"/>
              </a:spcBef>
              <a:spcAft>
                <a:spcPts val="600"/>
              </a:spcAft>
              <a:buFont typeface="Arial" panose="020B0604020202020204" pitchFamily="34" charset="0"/>
              <a:buChar char="•"/>
            </a:pPr>
            <a:r>
              <a:rPr lang="nl-NL" dirty="0"/>
              <a:t>De meeste mensen krijgen niet nog een tweede keer gordelroos. </a:t>
            </a:r>
          </a:p>
          <a:p>
            <a:pPr marL="285750" indent="-285750">
              <a:spcBef>
                <a:spcPts val="600"/>
              </a:spcBef>
              <a:spcAft>
                <a:spcPts val="600"/>
              </a:spcAft>
              <a:buFont typeface="Arial" panose="020B0604020202020204" pitchFamily="34" charset="0"/>
              <a:buChar char="•"/>
            </a:pPr>
            <a:r>
              <a:rPr lang="nl-NL" dirty="0"/>
              <a:t>Mensen die medicijnen gebruiken die de afweer onderdrukken, kunnen wel een tweede keer gordelroos krijgen</a:t>
            </a:r>
          </a:p>
          <a:p>
            <a:pPr marL="285750" indent="-285750">
              <a:spcBef>
                <a:spcPts val="600"/>
              </a:spcBef>
              <a:spcAft>
                <a:spcPts val="600"/>
              </a:spcAft>
              <a:buFont typeface="Arial" panose="020B0604020202020204" pitchFamily="34" charset="0"/>
              <a:buChar char="•"/>
            </a:pPr>
            <a:endParaRPr lang="nl-NL" u="sng" dirty="0"/>
          </a:p>
          <a:p>
            <a:pPr>
              <a:spcBef>
                <a:spcPts val="600"/>
              </a:spcBef>
              <a:spcAft>
                <a:spcPts val="600"/>
              </a:spcAft>
            </a:pPr>
            <a:endParaRPr lang="nl-NL" dirty="0"/>
          </a:p>
          <a:p>
            <a:pPr marL="285750" indent="-285750">
              <a:spcBef>
                <a:spcPts val="600"/>
              </a:spcBef>
              <a:spcAft>
                <a:spcPts val="600"/>
              </a:spcAft>
              <a:buFont typeface="Arial" panose="020B0604020202020204" pitchFamily="34" charset="0"/>
              <a:buChar char="•"/>
            </a:pPr>
            <a:endParaRPr lang="nl-NL" dirty="0"/>
          </a:p>
          <a:p>
            <a:pPr marL="285750" indent="-285750">
              <a:spcBef>
                <a:spcPts val="600"/>
              </a:spcBef>
              <a:spcAft>
                <a:spcPts val="600"/>
              </a:spcAft>
              <a:buFont typeface="Arial" panose="020B0604020202020204" pitchFamily="34" charset="0"/>
              <a:buChar char="•"/>
            </a:pPr>
            <a:endParaRPr lang="nl-NL" dirty="0"/>
          </a:p>
        </p:txBody>
      </p:sp>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2880" y="4585636"/>
            <a:ext cx="2455543" cy="418775"/>
          </a:xfrm>
          <a:prstGeom prst="rect">
            <a:avLst/>
          </a:prstGeom>
        </p:spPr>
      </p:pic>
    </p:spTree>
    <p:extLst>
      <p:ext uri="{BB962C8B-B14F-4D97-AF65-F5344CB8AC3E}">
        <p14:creationId xmlns:p14="http://schemas.microsoft.com/office/powerpoint/2010/main" val="1885528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ep 6"/>
          <p:cNvGrpSpPr/>
          <p:nvPr/>
        </p:nvGrpSpPr>
        <p:grpSpPr>
          <a:xfrm>
            <a:off x="0" y="4774166"/>
            <a:ext cx="11088260" cy="393041"/>
            <a:chOff x="-1" y="4106223"/>
            <a:chExt cx="11088260" cy="608349"/>
          </a:xfrm>
        </p:grpSpPr>
        <p:sp>
          <p:nvSpPr>
            <p:cNvPr id="5" name="Rechthoek 4"/>
            <p:cNvSpPr/>
            <p:nvPr/>
          </p:nvSpPr>
          <p:spPr>
            <a:xfrm>
              <a:off x="-1" y="4138507"/>
              <a:ext cx="9144000" cy="576065"/>
            </a:xfrm>
            <a:prstGeom prst="rect">
              <a:avLst/>
            </a:prstGeom>
            <a:solidFill>
              <a:schemeClr val="tx2">
                <a:lumMod val="60000"/>
                <a:lumOff val="4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extBox 1"/>
            <p:cNvSpPr txBox="1"/>
            <p:nvPr/>
          </p:nvSpPr>
          <p:spPr>
            <a:xfrm>
              <a:off x="147259" y="4106223"/>
              <a:ext cx="10941000" cy="571652"/>
            </a:xfrm>
            <a:prstGeom prst="rect">
              <a:avLst/>
            </a:prstGeom>
            <a:noFill/>
          </p:spPr>
          <p:txBody>
            <a:bodyPr wrap="square" rtlCol="0">
              <a:spAutoFit/>
            </a:bodyPr>
            <a:lstStyle/>
            <a:p>
              <a:endParaRPr lang="nl-NL" b="1" dirty="0">
                <a:solidFill>
                  <a:schemeClr val="bg1">
                    <a:lumMod val="95000"/>
                  </a:schemeClr>
                </a:solidFill>
                <a:latin typeface="+mn-lt"/>
              </a:endParaRPr>
            </a:p>
          </p:txBody>
        </p:sp>
      </p:grpSp>
      <p:sp>
        <p:nvSpPr>
          <p:cNvPr id="8" name="Rechthoek 7"/>
          <p:cNvSpPr/>
          <p:nvPr/>
        </p:nvSpPr>
        <p:spPr>
          <a:xfrm>
            <a:off x="147261" y="183314"/>
            <a:ext cx="9308886" cy="707886"/>
          </a:xfrm>
          <a:prstGeom prst="rect">
            <a:avLst/>
          </a:prstGeom>
        </p:spPr>
        <p:txBody>
          <a:bodyPr wrap="square">
            <a:spAutoFit/>
          </a:bodyPr>
          <a:lstStyle/>
          <a:p>
            <a:r>
              <a:rPr lang="en-US" sz="2000" b="1" dirty="0" err="1"/>
              <a:t>Beloop</a:t>
            </a:r>
            <a:endParaRPr lang="nl-NL" sz="2000" b="1" dirty="0"/>
          </a:p>
          <a:p>
            <a:endParaRPr lang="en-GB" sz="2000" dirty="0"/>
          </a:p>
        </p:txBody>
      </p:sp>
      <p:sp>
        <p:nvSpPr>
          <p:cNvPr id="3" name="Rechthoek 2"/>
          <p:cNvSpPr/>
          <p:nvPr/>
        </p:nvSpPr>
        <p:spPr>
          <a:xfrm>
            <a:off x="147260" y="750741"/>
            <a:ext cx="9102247" cy="3754874"/>
          </a:xfrm>
          <a:prstGeom prst="rect">
            <a:avLst/>
          </a:prstGeom>
        </p:spPr>
        <p:txBody>
          <a:bodyPr wrap="square">
            <a:spAutoFit/>
          </a:bodyPr>
          <a:lstStyle/>
          <a:p>
            <a:r>
              <a:rPr lang="nl-NL" u="sng" dirty="0"/>
              <a:t>Hoe gaat het verder bij (ernstige) gordelroospijn?</a:t>
            </a:r>
          </a:p>
          <a:p>
            <a:endParaRPr lang="nl-NL" u="sng" dirty="0"/>
          </a:p>
          <a:p>
            <a:r>
              <a:rPr lang="nl-NL" dirty="0"/>
              <a:t>Mogelijke behandelingen in het ziekenhuis zijn:</a:t>
            </a:r>
          </a:p>
          <a:p>
            <a:endParaRPr lang="nl-NL" dirty="0"/>
          </a:p>
          <a:p>
            <a:pPr marL="285750" indent="-285750">
              <a:spcBef>
                <a:spcPts val="600"/>
              </a:spcBef>
              <a:spcAft>
                <a:spcPts val="600"/>
              </a:spcAft>
              <a:buFont typeface="Arial" panose="020B0604020202020204" pitchFamily="34" charset="0"/>
              <a:buChar char="•"/>
            </a:pPr>
            <a:r>
              <a:rPr lang="nl-NL" dirty="0"/>
              <a:t>Een pleister met </a:t>
            </a:r>
            <a:r>
              <a:rPr lang="nl-NL" dirty="0" err="1"/>
              <a:t>capsaïcine</a:t>
            </a:r>
            <a:r>
              <a:rPr lang="nl-NL" dirty="0"/>
              <a:t> (een stof uit peper). Dit maakt de plek gevoelloos na 1 tot 2 weken. Het opplakken van deze pleister is pijnlijk en branderig.</a:t>
            </a:r>
          </a:p>
          <a:p>
            <a:pPr marL="285750" indent="-285750">
              <a:spcBef>
                <a:spcPts val="600"/>
              </a:spcBef>
              <a:spcAft>
                <a:spcPts val="600"/>
              </a:spcAft>
              <a:buFont typeface="Arial" panose="020B0604020202020204" pitchFamily="34" charset="0"/>
              <a:buChar char="•"/>
            </a:pPr>
            <a:r>
              <a:rPr lang="nl-NL" dirty="0"/>
              <a:t>Een injectie met een ontstekingsremmer.</a:t>
            </a:r>
          </a:p>
          <a:p>
            <a:pPr marL="285750" indent="-285750">
              <a:spcBef>
                <a:spcPts val="600"/>
              </a:spcBef>
              <a:spcAft>
                <a:spcPts val="600"/>
              </a:spcAft>
              <a:buFont typeface="Arial" panose="020B0604020202020204" pitchFamily="34" charset="0"/>
              <a:buChar char="•"/>
            </a:pPr>
            <a:r>
              <a:rPr lang="nl-NL" dirty="0"/>
              <a:t>Medicijnen die u via een slangetje in het ruggenmerg krijgt.</a:t>
            </a:r>
          </a:p>
          <a:p>
            <a:pPr marL="285750" indent="-285750">
              <a:spcBef>
                <a:spcPts val="600"/>
              </a:spcBef>
              <a:spcAft>
                <a:spcPts val="600"/>
              </a:spcAft>
              <a:buFont typeface="Arial" panose="020B0604020202020204" pitchFamily="34" charset="0"/>
              <a:buChar char="•"/>
            </a:pPr>
            <a:r>
              <a:rPr lang="nl-NL" dirty="0"/>
              <a:t>Een injectie met een middel dat de zenuw blokkeert. De zenuw geeft dan geen pijn meer door</a:t>
            </a:r>
          </a:p>
          <a:p>
            <a:endParaRPr lang="nl-NL" dirty="0"/>
          </a:p>
        </p:txBody>
      </p:sp>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2880" y="4585636"/>
            <a:ext cx="2455543" cy="418775"/>
          </a:xfrm>
          <a:prstGeom prst="rect">
            <a:avLst/>
          </a:prstGeom>
        </p:spPr>
      </p:pic>
    </p:spTree>
    <p:extLst>
      <p:ext uri="{BB962C8B-B14F-4D97-AF65-F5344CB8AC3E}">
        <p14:creationId xmlns:p14="http://schemas.microsoft.com/office/powerpoint/2010/main" val="840040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ep 6"/>
          <p:cNvGrpSpPr/>
          <p:nvPr/>
        </p:nvGrpSpPr>
        <p:grpSpPr>
          <a:xfrm>
            <a:off x="0" y="4774166"/>
            <a:ext cx="11088260" cy="393041"/>
            <a:chOff x="-1" y="4106223"/>
            <a:chExt cx="11088260" cy="608349"/>
          </a:xfrm>
        </p:grpSpPr>
        <p:sp>
          <p:nvSpPr>
            <p:cNvPr id="5" name="Rechthoek 4"/>
            <p:cNvSpPr/>
            <p:nvPr/>
          </p:nvSpPr>
          <p:spPr>
            <a:xfrm>
              <a:off x="-1" y="4138507"/>
              <a:ext cx="9144000" cy="576065"/>
            </a:xfrm>
            <a:prstGeom prst="rect">
              <a:avLst/>
            </a:prstGeom>
            <a:solidFill>
              <a:schemeClr val="tx2">
                <a:lumMod val="60000"/>
                <a:lumOff val="4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extBox 1"/>
            <p:cNvSpPr txBox="1"/>
            <p:nvPr/>
          </p:nvSpPr>
          <p:spPr>
            <a:xfrm>
              <a:off x="147259" y="4106223"/>
              <a:ext cx="10941000" cy="571652"/>
            </a:xfrm>
            <a:prstGeom prst="rect">
              <a:avLst/>
            </a:prstGeom>
            <a:noFill/>
          </p:spPr>
          <p:txBody>
            <a:bodyPr wrap="square" rtlCol="0">
              <a:spAutoFit/>
            </a:bodyPr>
            <a:lstStyle/>
            <a:p>
              <a:endParaRPr lang="nl-NL" b="1" dirty="0">
                <a:solidFill>
                  <a:schemeClr val="bg1">
                    <a:lumMod val="95000"/>
                  </a:schemeClr>
                </a:solidFill>
                <a:latin typeface="+mn-lt"/>
              </a:endParaRPr>
            </a:p>
          </p:txBody>
        </p:sp>
      </p:grpSp>
      <p:sp>
        <p:nvSpPr>
          <p:cNvPr id="8" name="Rechthoek 7"/>
          <p:cNvSpPr/>
          <p:nvPr/>
        </p:nvSpPr>
        <p:spPr>
          <a:xfrm>
            <a:off x="147261" y="183314"/>
            <a:ext cx="9308886" cy="707886"/>
          </a:xfrm>
          <a:prstGeom prst="rect">
            <a:avLst/>
          </a:prstGeom>
        </p:spPr>
        <p:txBody>
          <a:bodyPr wrap="square">
            <a:spAutoFit/>
          </a:bodyPr>
          <a:lstStyle/>
          <a:p>
            <a:r>
              <a:rPr lang="en-US" sz="2000" b="1" dirty="0" err="1"/>
              <a:t>Controle</a:t>
            </a:r>
            <a:endParaRPr lang="nl-NL" sz="2000" b="1" dirty="0"/>
          </a:p>
          <a:p>
            <a:endParaRPr lang="en-GB" sz="2000" dirty="0"/>
          </a:p>
        </p:txBody>
      </p:sp>
      <p:sp>
        <p:nvSpPr>
          <p:cNvPr id="3" name="Rechthoek 2"/>
          <p:cNvSpPr/>
          <p:nvPr/>
        </p:nvSpPr>
        <p:spPr>
          <a:xfrm>
            <a:off x="147260" y="750741"/>
            <a:ext cx="9102247" cy="3277820"/>
          </a:xfrm>
          <a:prstGeom prst="rect">
            <a:avLst/>
          </a:prstGeom>
        </p:spPr>
        <p:txBody>
          <a:bodyPr wrap="square">
            <a:spAutoFit/>
          </a:bodyPr>
          <a:lstStyle/>
          <a:p>
            <a:r>
              <a:rPr lang="nl-NL" dirty="0"/>
              <a:t>Controleer alle patiënten die gestart zijn met orale antivirale behandeling, na 1 week en op dezelfde dag, bij het optreden van: </a:t>
            </a:r>
          </a:p>
          <a:p>
            <a:pPr>
              <a:buFont typeface="Arial" panose="020B0604020202020204" pitchFamily="34" charset="0"/>
              <a:buChar char="•"/>
            </a:pPr>
            <a:endParaRPr lang="nl-NL" dirty="0"/>
          </a:p>
          <a:p>
            <a:pPr marL="285750" indent="-285750">
              <a:spcBef>
                <a:spcPts val="600"/>
              </a:spcBef>
              <a:spcAft>
                <a:spcPts val="600"/>
              </a:spcAft>
              <a:buFont typeface="Arial" panose="020B0604020202020204" pitchFamily="34" charset="0"/>
              <a:buChar char="•"/>
            </a:pPr>
            <a:r>
              <a:rPr lang="nl-NL" dirty="0"/>
              <a:t>een rood oog</a:t>
            </a:r>
          </a:p>
          <a:p>
            <a:pPr marL="285750" indent="-285750">
              <a:spcBef>
                <a:spcPts val="600"/>
              </a:spcBef>
              <a:spcAft>
                <a:spcPts val="600"/>
              </a:spcAft>
              <a:buFont typeface="Arial" panose="020B0604020202020204" pitchFamily="34" charset="0"/>
              <a:buChar char="•"/>
            </a:pPr>
            <a:r>
              <a:rPr lang="nl-NL" dirty="0"/>
              <a:t>oogheelkundige alarmsymptomen (pijn in het oog, daling of verandering van het gezichtsvermogen, lichtschuwheid)</a:t>
            </a:r>
          </a:p>
          <a:p>
            <a:pPr marL="285750" indent="-285750">
              <a:spcBef>
                <a:spcPts val="600"/>
              </a:spcBef>
              <a:spcAft>
                <a:spcPts val="600"/>
              </a:spcAft>
              <a:buFont typeface="Arial" panose="020B0604020202020204" pitchFamily="34" charset="0"/>
              <a:buChar char="•"/>
            </a:pPr>
            <a:r>
              <a:rPr lang="nl-NL" dirty="0"/>
              <a:t>het teken van </a:t>
            </a:r>
            <a:r>
              <a:rPr lang="nl-NL" dirty="0" err="1"/>
              <a:t>Hutchinson</a:t>
            </a:r>
            <a:endParaRPr lang="nl-NL" dirty="0"/>
          </a:p>
          <a:p>
            <a:pPr marL="285750" indent="-285750">
              <a:spcBef>
                <a:spcPts val="600"/>
              </a:spcBef>
              <a:spcAft>
                <a:spcPts val="600"/>
              </a:spcAft>
              <a:buFont typeface="Arial" panose="020B0604020202020204" pitchFamily="34" charset="0"/>
              <a:buChar char="•"/>
            </a:pPr>
            <a:r>
              <a:rPr lang="nl-NL" dirty="0"/>
              <a:t>Oorklachten </a:t>
            </a:r>
          </a:p>
          <a:p>
            <a:pPr>
              <a:spcBef>
                <a:spcPts val="600"/>
              </a:spcBef>
              <a:spcAft>
                <a:spcPts val="600"/>
              </a:spcAft>
            </a:pPr>
            <a:endParaRPr lang="nl-NL" dirty="0"/>
          </a:p>
        </p:txBody>
      </p:sp>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2880" y="4585636"/>
            <a:ext cx="2455543" cy="418775"/>
          </a:xfrm>
          <a:prstGeom prst="rect">
            <a:avLst/>
          </a:prstGeom>
        </p:spPr>
      </p:pic>
    </p:spTree>
    <p:extLst>
      <p:ext uri="{BB962C8B-B14F-4D97-AF65-F5344CB8AC3E}">
        <p14:creationId xmlns:p14="http://schemas.microsoft.com/office/powerpoint/2010/main" val="3076986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ep 6"/>
          <p:cNvGrpSpPr/>
          <p:nvPr/>
        </p:nvGrpSpPr>
        <p:grpSpPr>
          <a:xfrm>
            <a:off x="0" y="4774166"/>
            <a:ext cx="11088260" cy="393041"/>
            <a:chOff x="-1" y="4106223"/>
            <a:chExt cx="11088260" cy="608349"/>
          </a:xfrm>
        </p:grpSpPr>
        <p:sp>
          <p:nvSpPr>
            <p:cNvPr id="5" name="Rechthoek 4"/>
            <p:cNvSpPr/>
            <p:nvPr/>
          </p:nvSpPr>
          <p:spPr>
            <a:xfrm>
              <a:off x="-1" y="4138507"/>
              <a:ext cx="9144000" cy="576065"/>
            </a:xfrm>
            <a:prstGeom prst="rect">
              <a:avLst/>
            </a:prstGeom>
            <a:solidFill>
              <a:schemeClr val="tx2">
                <a:lumMod val="60000"/>
                <a:lumOff val="4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extBox 1"/>
            <p:cNvSpPr txBox="1"/>
            <p:nvPr/>
          </p:nvSpPr>
          <p:spPr>
            <a:xfrm>
              <a:off x="147259" y="4106223"/>
              <a:ext cx="10941000" cy="571652"/>
            </a:xfrm>
            <a:prstGeom prst="rect">
              <a:avLst/>
            </a:prstGeom>
            <a:noFill/>
          </p:spPr>
          <p:txBody>
            <a:bodyPr wrap="square" rtlCol="0">
              <a:spAutoFit/>
            </a:bodyPr>
            <a:lstStyle/>
            <a:p>
              <a:endParaRPr lang="nl-NL" b="1" dirty="0">
                <a:solidFill>
                  <a:schemeClr val="bg1">
                    <a:lumMod val="95000"/>
                  </a:schemeClr>
                </a:solidFill>
                <a:latin typeface="+mn-lt"/>
              </a:endParaRPr>
            </a:p>
          </p:txBody>
        </p:sp>
      </p:grpSp>
      <p:sp>
        <p:nvSpPr>
          <p:cNvPr id="8" name="Rechthoek 7"/>
          <p:cNvSpPr/>
          <p:nvPr/>
        </p:nvSpPr>
        <p:spPr>
          <a:xfrm>
            <a:off x="147261" y="183314"/>
            <a:ext cx="9308886" cy="707886"/>
          </a:xfrm>
          <a:prstGeom prst="rect">
            <a:avLst/>
          </a:prstGeom>
        </p:spPr>
        <p:txBody>
          <a:bodyPr wrap="square">
            <a:spAutoFit/>
          </a:bodyPr>
          <a:lstStyle/>
          <a:p>
            <a:r>
              <a:rPr lang="en-US" sz="2000" b="1" dirty="0" err="1"/>
              <a:t>Consultatie</a:t>
            </a:r>
            <a:r>
              <a:rPr lang="en-US" sz="2000" b="1" dirty="0"/>
              <a:t> </a:t>
            </a:r>
            <a:r>
              <a:rPr lang="en-US" sz="2000" b="1" dirty="0" err="1"/>
              <a:t>en</a:t>
            </a:r>
            <a:r>
              <a:rPr lang="en-US" sz="2000" b="1" dirty="0"/>
              <a:t> </a:t>
            </a:r>
            <a:r>
              <a:rPr lang="en-US" sz="2000" b="1" dirty="0" err="1"/>
              <a:t>verwijzing</a:t>
            </a:r>
            <a:endParaRPr lang="nl-NL" sz="2000" b="1" dirty="0"/>
          </a:p>
          <a:p>
            <a:endParaRPr lang="en-GB" sz="2000" dirty="0"/>
          </a:p>
        </p:txBody>
      </p:sp>
      <p:sp>
        <p:nvSpPr>
          <p:cNvPr id="3" name="Rechthoek 2"/>
          <p:cNvSpPr/>
          <p:nvPr/>
        </p:nvSpPr>
        <p:spPr>
          <a:xfrm>
            <a:off x="147260" y="750741"/>
            <a:ext cx="9102247" cy="4431983"/>
          </a:xfrm>
          <a:prstGeom prst="rect">
            <a:avLst/>
          </a:prstGeom>
        </p:spPr>
        <p:txBody>
          <a:bodyPr wrap="square">
            <a:spAutoFit/>
          </a:bodyPr>
          <a:lstStyle/>
          <a:p>
            <a:r>
              <a:rPr lang="nl-NL" dirty="0">
                <a:solidFill>
                  <a:srgbClr val="C00000"/>
                </a:solidFill>
              </a:rPr>
              <a:t>Herpes zoster </a:t>
            </a:r>
            <a:r>
              <a:rPr lang="nl-NL" dirty="0" err="1">
                <a:solidFill>
                  <a:srgbClr val="C00000"/>
                </a:solidFill>
              </a:rPr>
              <a:t>ophthalmicus</a:t>
            </a:r>
            <a:r>
              <a:rPr lang="nl-NL" dirty="0">
                <a:solidFill>
                  <a:srgbClr val="C00000"/>
                </a:solidFill>
              </a:rPr>
              <a:t> met een rood oog of het teken van </a:t>
            </a:r>
            <a:r>
              <a:rPr lang="nl-NL" dirty="0" err="1">
                <a:solidFill>
                  <a:srgbClr val="C00000"/>
                </a:solidFill>
              </a:rPr>
              <a:t>Hutchinson</a:t>
            </a:r>
            <a:r>
              <a:rPr lang="nl-NL" dirty="0">
                <a:solidFill>
                  <a:srgbClr val="C00000"/>
                </a:solidFill>
              </a:rPr>
              <a:t>:</a:t>
            </a:r>
          </a:p>
          <a:p>
            <a:endParaRPr lang="nl-NL" dirty="0"/>
          </a:p>
          <a:p>
            <a:pPr marL="285750" indent="-285750">
              <a:spcBef>
                <a:spcPts val="600"/>
              </a:spcBef>
              <a:spcAft>
                <a:spcPts val="600"/>
              </a:spcAft>
              <a:buFont typeface="Arial" panose="020B0604020202020204" pitchFamily="34" charset="0"/>
              <a:buChar char="•"/>
            </a:pPr>
            <a:r>
              <a:rPr lang="nl-NL" dirty="0"/>
              <a:t>verwijs naar de oogarts; </a:t>
            </a:r>
            <a:br>
              <a:rPr lang="nl-NL" dirty="0"/>
            </a:br>
            <a:r>
              <a:rPr lang="nl-NL" dirty="0"/>
              <a:t>- ondanks antivirale middelen treden oogcomplicaties meestal na 1 week (soms </a:t>
            </a:r>
            <a:br>
              <a:rPr lang="nl-NL" dirty="0"/>
            </a:br>
            <a:r>
              <a:rPr lang="nl-NL" dirty="0"/>
              <a:t>  langer) op </a:t>
            </a:r>
            <a:br>
              <a:rPr lang="nl-NL" dirty="0"/>
            </a:br>
            <a:r>
              <a:rPr lang="nl-NL" dirty="0"/>
              <a:t>- deze hebben specifieke behandeling en controle nodig</a:t>
            </a:r>
          </a:p>
          <a:p>
            <a:pPr marL="285750" indent="-285750">
              <a:spcBef>
                <a:spcPts val="600"/>
              </a:spcBef>
              <a:spcAft>
                <a:spcPts val="600"/>
              </a:spcAft>
              <a:buFont typeface="Arial" panose="020B0604020202020204" pitchFamily="34" charset="0"/>
              <a:buChar char="•"/>
            </a:pPr>
            <a:r>
              <a:rPr lang="nl-NL" dirty="0"/>
              <a:t>verwijs bij alarmsymptomen dezelfde dag, zonder alarmsymptomen binnen 1 week</a:t>
            </a:r>
          </a:p>
          <a:p>
            <a:pPr lvl="1"/>
            <a:endParaRPr lang="nl-NL" dirty="0"/>
          </a:p>
          <a:p>
            <a:r>
              <a:rPr lang="nl-NL" dirty="0">
                <a:solidFill>
                  <a:srgbClr val="C00000"/>
                </a:solidFill>
              </a:rPr>
              <a:t>Herpes zoster </a:t>
            </a:r>
            <a:r>
              <a:rPr lang="nl-NL" dirty="0" err="1">
                <a:solidFill>
                  <a:srgbClr val="C00000"/>
                </a:solidFill>
              </a:rPr>
              <a:t>oticus</a:t>
            </a:r>
            <a:r>
              <a:rPr lang="nl-NL" dirty="0">
                <a:solidFill>
                  <a:srgbClr val="C00000"/>
                </a:solidFill>
              </a:rPr>
              <a:t>: </a:t>
            </a:r>
          </a:p>
          <a:p>
            <a:endParaRPr lang="nl-NL" dirty="0">
              <a:solidFill>
                <a:srgbClr val="C00000"/>
              </a:solidFill>
            </a:endParaRPr>
          </a:p>
          <a:p>
            <a:pPr marL="285750" indent="-285750">
              <a:buFont typeface="Arial" panose="020B0604020202020204" pitchFamily="34" charset="0"/>
              <a:buChar char="•"/>
            </a:pPr>
            <a:r>
              <a:rPr lang="nl-NL" dirty="0"/>
              <a:t>verwijs dezelfde dag naar de kno-arts verband met eventuele IV toediening van antivirale middelen en/of corticosteroïden</a:t>
            </a:r>
          </a:p>
          <a:p>
            <a:pPr marL="285750" indent="-285750">
              <a:spcBef>
                <a:spcPts val="600"/>
              </a:spcBef>
              <a:spcAft>
                <a:spcPts val="600"/>
              </a:spcAft>
              <a:buFont typeface="Arial" panose="020B0604020202020204" pitchFamily="34" charset="0"/>
              <a:buChar char="•"/>
            </a:pPr>
            <a:endParaRPr lang="nl-NL" dirty="0"/>
          </a:p>
          <a:p>
            <a:endParaRPr lang="nl-NL" dirty="0"/>
          </a:p>
        </p:txBody>
      </p:sp>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2880" y="4585636"/>
            <a:ext cx="2455543" cy="418775"/>
          </a:xfrm>
          <a:prstGeom prst="rect">
            <a:avLst/>
          </a:prstGeom>
        </p:spPr>
      </p:pic>
    </p:spTree>
    <p:extLst>
      <p:ext uri="{BB962C8B-B14F-4D97-AF65-F5344CB8AC3E}">
        <p14:creationId xmlns:p14="http://schemas.microsoft.com/office/powerpoint/2010/main" val="185439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ep 6"/>
          <p:cNvGrpSpPr/>
          <p:nvPr/>
        </p:nvGrpSpPr>
        <p:grpSpPr>
          <a:xfrm>
            <a:off x="0" y="4774166"/>
            <a:ext cx="11088260" cy="393041"/>
            <a:chOff x="-1" y="4106223"/>
            <a:chExt cx="11088260" cy="608349"/>
          </a:xfrm>
        </p:grpSpPr>
        <p:sp>
          <p:nvSpPr>
            <p:cNvPr id="5" name="Rechthoek 4"/>
            <p:cNvSpPr/>
            <p:nvPr/>
          </p:nvSpPr>
          <p:spPr>
            <a:xfrm>
              <a:off x="-1" y="4138507"/>
              <a:ext cx="9144000" cy="576065"/>
            </a:xfrm>
            <a:prstGeom prst="rect">
              <a:avLst/>
            </a:prstGeom>
            <a:solidFill>
              <a:schemeClr val="tx2">
                <a:lumMod val="60000"/>
                <a:lumOff val="4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extBox 1"/>
            <p:cNvSpPr txBox="1"/>
            <p:nvPr/>
          </p:nvSpPr>
          <p:spPr>
            <a:xfrm>
              <a:off x="147259" y="4106223"/>
              <a:ext cx="10941000" cy="571652"/>
            </a:xfrm>
            <a:prstGeom prst="rect">
              <a:avLst/>
            </a:prstGeom>
            <a:noFill/>
          </p:spPr>
          <p:txBody>
            <a:bodyPr wrap="square" rtlCol="0">
              <a:spAutoFit/>
            </a:bodyPr>
            <a:lstStyle/>
            <a:p>
              <a:endParaRPr lang="nl-NL" b="1" dirty="0">
                <a:solidFill>
                  <a:schemeClr val="bg1">
                    <a:lumMod val="95000"/>
                  </a:schemeClr>
                </a:solidFill>
                <a:latin typeface="+mn-lt"/>
              </a:endParaRPr>
            </a:p>
          </p:txBody>
        </p:sp>
      </p:grpSp>
      <p:sp>
        <p:nvSpPr>
          <p:cNvPr id="8" name="Rechthoek 7"/>
          <p:cNvSpPr/>
          <p:nvPr/>
        </p:nvSpPr>
        <p:spPr>
          <a:xfrm>
            <a:off x="147261" y="183314"/>
            <a:ext cx="9308886" cy="707886"/>
          </a:xfrm>
          <a:prstGeom prst="rect">
            <a:avLst/>
          </a:prstGeom>
        </p:spPr>
        <p:txBody>
          <a:bodyPr wrap="square">
            <a:spAutoFit/>
          </a:bodyPr>
          <a:lstStyle/>
          <a:p>
            <a:r>
              <a:rPr lang="en-US" sz="2000" b="1" dirty="0" err="1"/>
              <a:t>Consultatie</a:t>
            </a:r>
            <a:r>
              <a:rPr lang="en-US" sz="2000" b="1" dirty="0"/>
              <a:t> </a:t>
            </a:r>
            <a:r>
              <a:rPr lang="en-US" sz="2000" b="1" dirty="0" err="1"/>
              <a:t>en</a:t>
            </a:r>
            <a:r>
              <a:rPr lang="en-US" sz="2000" b="1" dirty="0"/>
              <a:t> </a:t>
            </a:r>
            <a:r>
              <a:rPr lang="en-US" sz="2000" b="1" dirty="0" err="1"/>
              <a:t>verwijzing</a:t>
            </a:r>
            <a:endParaRPr lang="nl-NL" sz="2000" b="1" dirty="0"/>
          </a:p>
          <a:p>
            <a:endParaRPr lang="en-GB" sz="2000" dirty="0"/>
          </a:p>
        </p:txBody>
      </p:sp>
      <p:sp>
        <p:nvSpPr>
          <p:cNvPr id="3" name="Rechthoek 2"/>
          <p:cNvSpPr/>
          <p:nvPr/>
        </p:nvSpPr>
        <p:spPr>
          <a:xfrm>
            <a:off x="147260" y="750741"/>
            <a:ext cx="9102247" cy="1908215"/>
          </a:xfrm>
          <a:prstGeom prst="rect">
            <a:avLst/>
          </a:prstGeom>
        </p:spPr>
        <p:txBody>
          <a:bodyPr wrap="square">
            <a:spAutoFit/>
          </a:bodyPr>
          <a:lstStyle/>
          <a:p>
            <a:r>
              <a:rPr lang="nl-NL" dirty="0">
                <a:solidFill>
                  <a:srgbClr val="C00000"/>
                </a:solidFill>
              </a:rPr>
              <a:t>Verminderde afweer: </a:t>
            </a:r>
          </a:p>
          <a:p>
            <a:pPr>
              <a:buFont typeface="Arial" panose="020B0604020202020204" pitchFamily="34" charset="0"/>
              <a:buChar char="•"/>
            </a:pPr>
            <a:endParaRPr lang="nl-NL" dirty="0"/>
          </a:p>
          <a:p>
            <a:pPr marL="285750" indent="-285750">
              <a:buFont typeface="Arial" panose="020B0604020202020204" pitchFamily="34" charset="0"/>
              <a:buChar char="•"/>
            </a:pPr>
            <a:r>
              <a:rPr lang="nl-NL" dirty="0"/>
              <a:t>overleg met de behandelend specialist over het te volgen beleid in verband met eventuele IV toediening van antivirale middelen</a:t>
            </a:r>
          </a:p>
          <a:p>
            <a:pPr marL="285750" indent="-285750">
              <a:spcBef>
                <a:spcPts val="600"/>
              </a:spcBef>
              <a:spcAft>
                <a:spcPts val="600"/>
              </a:spcAft>
              <a:buFont typeface="Arial" panose="020B0604020202020204" pitchFamily="34" charset="0"/>
              <a:buChar char="•"/>
            </a:pPr>
            <a:endParaRPr lang="nl-NL" dirty="0"/>
          </a:p>
          <a:p>
            <a:endParaRPr lang="nl-NL" dirty="0"/>
          </a:p>
        </p:txBody>
      </p:sp>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2880" y="4585636"/>
            <a:ext cx="2455543" cy="418775"/>
          </a:xfrm>
          <a:prstGeom prst="rect">
            <a:avLst/>
          </a:prstGeom>
        </p:spPr>
      </p:pic>
    </p:spTree>
    <p:extLst>
      <p:ext uri="{BB962C8B-B14F-4D97-AF65-F5344CB8AC3E}">
        <p14:creationId xmlns:p14="http://schemas.microsoft.com/office/powerpoint/2010/main" val="2327788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ep 6"/>
          <p:cNvGrpSpPr/>
          <p:nvPr/>
        </p:nvGrpSpPr>
        <p:grpSpPr>
          <a:xfrm>
            <a:off x="0" y="4774166"/>
            <a:ext cx="11088260" cy="393041"/>
            <a:chOff x="-1" y="4106223"/>
            <a:chExt cx="11088260" cy="608349"/>
          </a:xfrm>
        </p:grpSpPr>
        <p:sp>
          <p:nvSpPr>
            <p:cNvPr id="5" name="Rechthoek 4"/>
            <p:cNvSpPr/>
            <p:nvPr/>
          </p:nvSpPr>
          <p:spPr>
            <a:xfrm>
              <a:off x="-1" y="4138507"/>
              <a:ext cx="9144000" cy="576065"/>
            </a:xfrm>
            <a:prstGeom prst="rect">
              <a:avLst/>
            </a:prstGeom>
            <a:solidFill>
              <a:schemeClr val="tx2">
                <a:lumMod val="60000"/>
                <a:lumOff val="4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extBox 1"/>
            <p:cNvSpPr txBox="1"/>
            <p:nvPr/>
          </p:nvSpPr>
          <p:spPr>
            <a:xfrm>
              <a:off x="147259" y="4106223"/>
              <a:ext cx="10941000" cy="571652"/>
            </a:xfrm>
            <a:prstGeom prst="rect">
              <a:avLst/>
            </a:prstGeom>
            <a:noFill/>
          </p:spPr>
          <p:txBody>
            <a:bodyPr wrap="square" rtlCol="0">
              <a:spAutoFit/>
            </a:bodyPr>
            <a:lstStyle/>
            <a:p>
              <a:endParaRPr lang="nl-NL" b="1" dirty="0">
                <a:solidFill>
                  <a:schemeClr val="bg1">
                    <a:lumMod val="95000"/>
                  </a:schemeClr>
                </a:solidFill>
                <a:latin typeface="+mn-lt"/>
              </a:endParaRPr>
            </a:p>
          </p:txBody>
        </p:sp>
      </p:grpSp>
      <p:sp>
        <p:nvSpPr>
          <p:cNvPr id="8" name="Rechthoek 7"/>
          <p:cNvSpPr/>
          <p:nvPr/>
        </p:nvSpPr>
        <p:spPr>
          <a:xfrm>
            <a:off x="147261" y="183314"/>
            <a:ext cx="9308886" cy="707886"/>
          </a:xfrm>
          <a:prstGeom prst="rect">
            <a:avLst/>
          </a:prstGeom>
        </p:spPr>
        <p:txBody>
          <a:bodyPr wrap="square">
            <a:spAutoFit/>
          </a:bodyPr>
          <a:lstStyle/>
          <a:p>
            <a:r>
              <a:rPr lang="en-US" sz="2000" b="1" dirty="0" err="1"/>
              <a:t>Bronnen</a:t>
            </a:r>
            <a:endParaRPr lang="nl-NL" sz="2000" b="1" dirty="0"/>
          </a:p>
          <a:p>
            <a:endParaRPr lang="en-GB" sz="2000" dirty="0"/>
          </a:p>
        </p:txBody>
      </p:sp>
      <p:sp>
        <p:nvSpPr>
          <p:cNvPr id="3" name="Rechthoek 2"/>
          <p:cNvSpPr/>
          <p:nvPr/>
        </p:nvSpPr>
        <p:spPr>
          <a:xfrm>
            <a:off x="147261" y="750741"/>
            <a:ext cx="8891162" cy="1600438"/>
          </a:xfrm>
          <a:prstGeom prst="rect">
            <a:avLst/>
          </a:prstGeom>
        </p:spPr>
        <p:txBody>
          <a:bodyPr wrap="square">
            <a:spAutoFit/>
          </a:bodyPr>
          <a:lstStyle/>
          <a:p>
            <a:pPr marL="342900" indent="-342900">
              <a:spcBef>
                <a:spcPts val="600"/>
              </a:spcBef>
              <a:spcAft>
                <a:spcPts val="600"/>
              </a:spcAft>
              <a:buFont typeface="Arial" panose="020B0604020202020204" pitchFamily="34" charset="0"/>
              <a:buChar char="•"/>
            </a:pPr>
            <a:r>
              <a:rPr lang="nl-NL" dirty="0"/>
              <a:t>NHG standaard</a:t>
            </a:r>
          </a:p>
          <a:p>
            <a:pPr marL="342900" indent="-342900">
              <a:spcBef>
                <a:spcPts val="600"/>
              </a:spcBef>
              <a:spcAft>
                <a:spcPts val="600"/>
              </a:spcAft>
              <a:buFont typeface="Arial" panose="020B0604020202020204" pitchFamily="34" charset="0"/>
              <a:buChar char="•"/>
            </a:pPr>
            <a:r>
              <a:rPr lang="nl-NL" dirty="0"/>
              <a:t>Richtlijnendatabase.nl</a:t>
            </a:r>
          </a:p>
          <a:p>
            <a:pPr marL="342900" indent="-342900">
              <a:spcBef>
                <a:spcPts val="600"/>
              </a:spcBef>
              <a:spcAft>
                <a:spcPts val="600"/>
              </a:spcAft>
              <a:buFont typeface="Arial" panose="020B0604020202020204" pitchFamily="34" charset="0"/>
              <a:buChar char="•"/>
            </a:pPr>
            <a:r>
              <a:rPr lang="nl-NL" dirty="0"/>
              <a:t>Thuisarts</a:t>
            </a:r>
          </a:p>
          <a:p>
            <a:pPr marL="342900" indent="-342900">
              <a:spcBef>
                <a:spcPts val="600"/>
              </a:spcBef>
              <a:spcAft>
                <a:spcPts val="600"/>
              </a:spcAft>
              <a:buFont typeface="Arial" panose="020B0604020202020204" pitchFamily="34" charset="0"/>
              <a:buChar char="•"/>
            </a:pPr>
            <a:endParaRPr lang="nl-NL" sz="1400" dirty="0"/>
          </a:p>
        </p:txBody>
      </p:sp>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2880" y="4585636"/>
            <a:ext cx="2455543" cy="418775"/>
          </a:xfrm>
          <a:prstGeom prst="rect">
            <a:avLst/>
          </a:prstGeom>
        </p:spPr>
      </p:pic>
    </p:spTree>
    <p:extLst>
      <p:ext uri="{BB962C8B-B14F-4D97-AF65-F5344CB8AC3E}">
        <p14:creationId xmlns:p14="http://schemas.microsoft.com/office/powerpoint/2010/main" val="2508626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ep 6"/>
          <p:cNvGrpSpPr/>
          <p:nvPr/>
        </p:nvGrpSpPr>
        <p:grpSpPr>
          <a:xfrm>
            <a:off x="0" y="4774166"/>
            <a:ext cx="11088260" cy="393041"/>
            <a:chOff x="-1" y="4106223"/>
            <a:chExt cx="11088260" cy="608349"/>
          </a:xfrm>
        </p:grpSpPr>
        <p:sp>
          <p:nvSpPr>
            <p:cNvPr id="5" name="Rechthoek 4"/>
            <p:cNvSpPr/>
            <p:nvPr/>
          </p:nvSpPr>
          <p:spPr>
            <a:xfrm>
              <a:off x="-1" y="4138507"/>
              <a:ext cx="9144000" cy="576065"/>
            </a:xfrm>
            <a:prstGeom prst="rect">
              <a:avLst/>
            </a:prstGeom>
            <a:solidFill>
              <a:schemeClr val="tx2">
                <a:lumMod val="60000"/>
                <a:lumOff val="4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extBox 1"/>
            <p:cNvSpPr txBox="1"/>
            <p:nvPr/>
          </p:nvSpPr>
          <p:spPr>
            <a:xfrm>
              <a:off x="147259" y="4106223"/>
              <a:ext cx="10941000" cy="571652"/>
            </a:xfrm>
            <a:prstGeom prst="rect">
              <a:avLst/>
            </a:prstGeom>
            <a:noFill/>
          </p:spPr>
          <p:txBody>
            <a:bodyPr wrap="square" rtlCol="0">
              <a:spAutoFit/>
            </a:bodyPr>
            <a:lstStyle/>
            <a:p>
              <a:endParaRPr lang="nl-NL" b="1" dirty="0">
                <a:solidFill>
                  <a:schemeClr val="bg1">
                    <a:lumMod val="95000"/>
                  </a:schemeClr>
                </a:solidFill>
                <a:latin typeface="+mn-lt"/>
              </a:endParaRPr>
            </a:p>
          </p:txBody>
        </p:sp>
      </p:grpSp>
      <p:sp>
        <p:nvSpPr>
          <p:cNvPr id="8" name="Rechthoek 7"/>
          <p:cNvSpPr/>
          <p:nvPr/>
        </p:nvSpPr>
        <p:spPr>
          <a:xfrm>
            <a:off x="147261" y="183314"/>
            <a:ext cx="9308886" cy="707886"/>
          </a:xfrm>
          <a:prstGeom prst="rect">
            <a:avLst/>
          </a:prstGeom>
        </p:spPr>
        <p:txBody>
          <a:bodyPr wrap="square">
            <a:spAutoFit/>
          </a:bodyPr>
          <a:lstStyle/>
          <a:p>
            <a:r>
              <a:rPr lang="en-GB" sz="2000" b="1" dirty="0" err="1"/>
              <a:t>Einde</a:t>
            </a:r>
            <a:endParaRPr lang="nl-NL" sz="2000" b="1" dirty="0"/>
          </a:p>
          <a:p>
            <a:endParaRPr lang="en-GB" sz="2000" dirty="0"/>
          </a:p>
        </p:txBody>
      </p:sp>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2880" y="4585636"/>
            <a:ext cx="2455543" cy="418775"/>
          </a:xfrm>
          <a:prstGeom prst="rect">
            <a:avLst/>
          </a:prstGeom>
        </p:spPr>
      </p:pic>
      <p:pic>
        <p:nvPicPr>
          <p:cNvPr id="4" name="Afbeelding 3">
            <a:extLst>
              <a:ext uri="{FF2B5EF4-FFF2-40B4-BE49-F238E27FC236}">
                <a16:creationId xmlns:a16="http://schemas.microsoft.com/office/drawing/2014/main" id="{E9D3D0F1-82AF-D7A4-8E18-29DA302087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8731" y="183314"/>
            <a:ext cx="4268623" cy="4618651"/>
          </a:xfrm>
          <a:prstGeom prst="rect">
            <a:avLst/>
          </a:prstGeom>
        </p:spPr>
      </p:pic>
    </p:spTree>
    <p:extLst>
      <p:ext uri="{BB962C8B-B14F-4D97-AF65-F5344CB8AC3E}">
        <p14:creationId xmlns:p14="http://schemas.microsoft.com/office/powerpoint/2010/main" val="113272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ep 6"/>
          <p:cNvGrpSpPr/>
          <p:nvPr/>
        </p:nvGrpSpPr>
        <p:grpSpPr>
          <a:xfrm>
            <a:off x="0" y="4774166"/>
            <a:ext cx="11088260" cy="393041"/>
            <a:chOff x="-1" y="4106223"/>
            <a:chExt cx="11088260" cy="608349"/>
          </a:xfrm>
        </p:grpSpPr>
        <p:sp>
          <p:nvSpPr>
            <p:cNvPr id="5" name="Rechthoek 4"/>
            <p:cNvSpPr/>
            <p:nvPr/>
          </p:nvSpPr>
          <p:spPr>
            <a:xfrm>
              <a:off x="-1" y="4138507"/>
              <a:ext cx="9144000" cy="576065"/>
            </a:xfrm>
            <a:prstGeom prst="rect">
              <a:avLst/>
            </a:prstGeom>
            <a:solidFill>
              <a:schemeClr val="tx2">
                <a:lumMod val="60000"/>
                <a:lumOff val="4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extBox 1"/>
            <p:cNvSpPr txBox="1"/>
            <p:nvPr/>
          </p:nvSpPr>
          <p:spPr>
            <a:xfrm>
              <a:off x="147259" y="4106223"/>
              <a:ext cx="10941000" cy="571652"/>
            </a:xfrm>
            <a:prstGeom prst="rect">
              <a:avLst/>
            </a:prstGeom>
            <a:noFill/>
          </p:spPr>
          <p:txBody>
            <a:bodyPr wrap="square" rtlCol="0">
              <a:spAutoFit/>
            </a:bodyPr>
            <a:lstStyle/>
            <a:p>
              <a:endParaRPr lang="nl-NL" b="1" dirty="0">
                <a:solidFill>
                  <a:schemeClr val="bg1">
                    <a:lumMod val="95000"/>
                  </a:schemeClr>
                </a:solidFill>
                <a:latin typeface="+mn-lt"/>
              </a:endParaRPr>
            </a:p>
          </p:txBody>
        </p:sp>
      </p:grpSp>
      <p:sp>
        <p:nvSpPr>
          <p:cNvPr id="8" name="Rechthoek 7"/>
          <p:cNvSpPr/>
          <p:nvPr/>
        </p:nvSpPr>
        <p:spPr>
          <a:xfrm>
            <a:off x="147261" y="183314"/>
            <a:ext cx="9308886" cy="707886"/>
          </a:xfrm>
          <a:prstGeom prst="rect">
            <a:avLst/>
          </a:prstGeom>
        </p:spPr>
        <p:txBody>
          <a:bodyPr wrap="square">
            <a:spAutoFit/>
          </a:bodyPr>
          <a:lstStyle/>
          <a:p>
            <a:r>
              <a:rPr lang="nl-NL" sz="2000" b="1" dirty="0"/>
              <a:t>Oorzaken</a:t>
            </a:r>
          </a:p>
          <a:p>
            <a:endParaRPr lang="en-GB" sz="2000" dirty="0"/>
          </a:p>
        </p:txBody>
      </p:sp>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2880" y="4585636"/>
            <a:ext cx="2455543" cy="418775"/>
          </a:xfrm>
          <a:prstGeom prst="rect">
            <a:avLst/>
          </a:prstGeom>
        </p:spPr>
      </p:pic>
      <p:pic>
        <p:nvPicPr>
          <p:cNvPr id="6" name="Afbeelding 5">
            <a:extLst>
              <a:ext uri="{FF2B5EF4-FFF2-40B4-BE49-F238E27FC236}">
                <a16:creationId xmlns:a16="http://schemas.microsoft.com/office/drawing/2014/main" id="{0C1F0CC5-0EBA-5E48-F353-355E86CFC03E}"/>
              </a:ext>
            </a:extLst>
          </p:cNvPr>
          <p:cNvPicPr>
            <a:picLocks noChangeAspect="1"/>
          </p:cNvPicPr>
          <p:nvPr/>
        </p:nvPicPr>
        <p:blipFill>
          <a:blip r:embed="rId4"/>
          <a:stretch>
            <a:fillRect/>
          </a:stretch>
        </p:blipFill>
        <p:spPr>
          <a:xfrm>
            <a:off x="1471612" y="776287"/>
            <a:ext cx="6200775" cy="3590925"/>
          </a:xfrm>
          <a:prstGeom prst="rect">
            <a:avLst/>
          </a:prstGeom>
        </p:spPr>
      </p:pic>
    </p:spTree>
    <p:extLst>
      <p:ext uri="{BB962C8B-B14F-4D97-AF65-F5344CB8AC3E}">
        <p14:creationId xmlns:p14="http://schemas.microsoft.com/office/powerpoint/2010/main" val="2092751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ep 6"/>
          <p:cNvGrpSpPr/>
          <p:nvPr/>
        </p:nvGrpSpPr>
        <p:grpSpPr>
          <a:xfrm>
            <a:off x="0" y="4774166"/>
            <a:ext cx="11088260" cy="393041"/>
            <a:chOff x="-1" y="4106223"/>
            <a:chExt cx="11088260" cy="608349"/>
          </a:xfrm>
        </p:grpSpPr>
        <p:sp>
          <p:nvSpPr>
            <p:cNvPr id="5" name="Rechthoek 4"/>
            <p:cNvSpPr/>
            <p:nvPr/>
          </p:nvSpPr>
          <p:spPr>
            <a:xfrm>
              <a:off x="-1" y="4138507"/>
              <a:ext cx="9144000" cy="576065"/>
            </a:xfrm>
            <a:prstGeom prst="rect">
              <a:avLst/>
            </a:prstGeom>
            <a:solidFill>
              <a:schemeClr val="tx2">
                <a:lumMod val="60000"/>
                <a:lumOff val="4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extBox 1"/>
            <p:cNvSpPr txBox="1"/>
            <p:nvPr/>
          </p:nvSpPr>
          <p:spPr>
            <a:xfrm>
              <a:off x="147259" y="4106223"/>
              <a:ext cx="10941000" cy="571652"/>
            </a:xfrm>
            <a:prstGeom prst="rect">
              <a:avLst/>
            </a:prstGeom>
            <a:noFill/>
          </p:spPr>
          <p:txBody>
            <a:bodyPr wrap="square" rtlCol="0">
              <a:spAutoFit/>
            </a:bodyPr>
            <a:lstStyle/>
            <a:p>
              <a:endParaRPr lang="nl-NL" b="1" dirty="0">
                <a:solidFill>
                  <a:schemeClr val="bg1">
                    <a:lumMod val="95000"/>
                  </a:schemeClr>
                </a:solidFill>
                <a:latin typeface="+mn-lt"/>
              </a:endParaRPr>
            </a:p>
          </p:txBody>
        </p:sp>
      </p:grpSp>
      <p:sp>
        <p:nvSpPr>
          <p:cNvPr id="8" name="Rechthoek 7"/>
          <p:cNvSpPr/>
          <p:nvPr/>
        </p:nvSpPr>
        <p:spPr>
          <a:xfrm>
            <a:off x="147261" y="183314"/>
            <a:ext cx="9308886" cy="707886"/>
          </a:xfrm>
          <a:prstGeom prst="rect">
            <a:avLst/>
          </a:prstGeom>
        </p:spPr>
        <p:txBody>
          <a:bodyPr wrap="square">
            <a:spAutoFit/>
          </a:bodyPr>
          <a:lstStyle/>
          <a:p>
            <a:r>
              <a:rPr lang="nl-NL" sz="2000" b="1" dirty="0"/>
              <a:t>Oorzaken</a:t>
            </a:r>
          </a:p>
          <a:p>
            <a:endParaRPr lang="en-GB" sz="2000" dirty="0"/>
          </a:p>
        </p:txBody>
      </p:sp>
      <p:sp>
        <p:nvSpPr>
          <p:cNvPr id="3" name="Rechthoek 2"/>
          <p:cNvSpPr/>
          <p:nvPr/>
        </p:nvSpPr>
        <p:spPr>
          <a:xfrm>
            <a:off x="147261" y="750741"/>
            <a:ext cx="8119410" cy="2062103"/>
          </a:xfrm>
          <a:prstGeom prst="rect">
            <a:avLst/>
          </a:prstGeom>
        </p:spPr>
        <p:txBody>
          <a:bodyPr wrap="square">
            <a:spAutoFit/>
          </a:bodyPr>
          <a:lstStyle/>
          <a:p>
            <a:pPr marL="285750" indent="-285750">
              <a:spcBef>
                <a:spcPts val="600"/>
              </a:spcBef>
              <a:spcAft>
                <a:spcPts val="600"/>
              </a:spcAft>
              <a:buFont typeface="Arial" pitchFamily="34" charset="0"/>
              <a:buChar char="•"/>
            </a:pPr>
            <a:r>
              <a:rPr lang="nl-NL" dirty="0">
                <a:latin typeface="Arial" panose="020B0604020202020204" pitchFamily="34" charset="0"/>
                <a:cs typeface="Arial" panose="020B0604020202020204" pitchFamily="34" charset="0"/>
              </a:rPr>
              <a:t>Ontstaat door schade of ziekte van het zenuwstelsel.</a:t>
            </a:r>
          </a:p>
          <a:p>
            <a:pPr marL="285750" indent="-285750">
              <a:spcBef>
                <a:spcPts val="600"/>
              </a:spcBef>
              <a:spcAft>
                <a:spcPts val="600"/>
              </a:spcAft>
              <a:buFont typeface="Arial" pitchFamily="34" charset="0"/>
              <a:buChar char="•"/>
            </a:pPr>
            <a:r>
              <a:rPr lang="nl-NL" dirty="0">
                <a:latin typeface="Arial" panose="020B0604020202020204" pitchFamily="34" charset="0"/>
                <a:cs typeface="Arial" panose="020B0604020202020204" pitchFamily="34" charset="0"/>
              </a:rPr>
              <a:t>Oorzaken: </a:t>
            </a:r>
            <a:r>
              <a:rPr lang="nl-NL" dirty="0" err="1">
                <a:latin typeface="Arial" panose="020B0604020202020204" pitchFamily="34" charset="0"/>
                <a:cs typeface="Arial" panose="020B0604020202020204" pitchFamily="34" charset="0"/>
              </a:rPr>
              <a:t>metabolool</a:t>
            </a:r>
            <a:r>
              <a:rPr lang="nl-NL" dirty="0">
                <a:latin typeface="Arial" panose="020B0604020202020204" pitchFamily="34" charset="0"/>
                <a:cs typeface="Arial" panose="020B0604020202020204" pitchFamily="34" charset="0"/>
              </a:rPr>
              <a:t>, ischemisch, beknelling, trauma, toxisch, infectie, ontsteking, erfelijkheid, ziekte </a:t>
            </a:r>
          </a:p>
          <a:p>
            <a:pPr marL="285750" indent="-285750">
              <a:spcBef>
                <a:spcPts val="600"/>
              </a:spcBef>
              <a:spcAft>
                <a:spcPts val="600"/>
              </a:spcAft>
              <a:buFont typeface="Arial" pitchFamily="34" charset="0"/>
              <a:buChar char="•"/>
            </a:pPr>
            <a:r>
              <a:rPr lang="nl-NL" dirty="0">
                <a:latin typeface="Arial" panose="020B0604020202020204" pitchFamily="34" charset="0"/>
                <a:cs typeface="Arial" panose="020B0604020202020204" pitchFamily="34" charset="0"/>
              </a:rPr>
              <a:t>Oorzaken te verdelen in 2 groepen:</a:t>
            </a:r>
            <a:br>
              <a:rPr lang="nl-NL" dirty="0">
                <a:latin typeface="Arial" panose="020B0604020202020204" pitchFamily="34" charset="0"/>
                <a:cs typeface="Arial" panose="020B0604020202020204" pitchFamily="34" charset="0"/>
              </a:rPr>
            </a:br>
            <a:r>
              <a:rPr lang="nl-NL" dirty="0">
                <a:effectLst/>
                <a:latin typeface="Arial" panose="020B0604020202020204" pitchFamily="34" charset="0"/>
                <a:ea typeface="Calibri" panose="020F0502020204030204" pitchFamily="34" charset="0"/>
                <a:cs typeface="Arial" panose="020B0604020202020204" pitchFamily="34" charset="0"/>
              </a:rPr>
              <a:t>- </a:t>
            </a:r>
            <a:r>
              <a:rPr lang="nl-NL" dirty="0" err="1">
                <a:effectLst/>
                <a:latin typeface="Arial" panose="020B0604020202020204" pitchFamily="34" charset="0"/>
                <a:ea typeface="Calibri" panose="020F0502020204030204" pitchFamily="34" charset="0"/>
                <a:cs typeface="Arial" panose="020B0604020202020204" pitchFamily="34" charset="0"/>
              </a:rPr>
              <a:t>Neuropatische</a:t>
            </a:r>
            <a:r>
              <a:rPr lang="nl-NL" dirty="0">
                <a:effectLst/>
                <a:latin typeface="Arial" panose="020B0604020202020204" pitchFamily="34" charset="0"/>
                <a:ea typeface="Calibri" panose="020F0502020204030204" pitchFamily="34" charset="0"/>
                <a:cs typeface="Arial" panose="020B0604020202020204" pitchFamily="34" charset="0"/>
              </a:rPr>
              <a:t> pijn van het centrale zenuwstelsel</a:t>
            </a:r>
            <a:br>
              <a:rPr lang="nl-NL" dirty="0">
                <a:latin typeface="Arial" panose="020B0604020202020204" pitchFamily="34" charset="0"/>
                <a:cs typeface="Arial" panose="020B0604020202020204" pitchFamily="34" charset="0"/>
              </a:rPr>
            </a:br>
            <a:r>
              <a:rPr lang="nl-NL" dirty="0">
                <a:latin typeface="Arial" panose="020B0604020202020204" pitchFamily="34" charset="0"/>
                <a:cs typeface="Arial" panose="020B0604020202020204" pitchFamily="34" charset="0"/>
              </a:rPr>
              <a:t>- </a:t>
            </a:r>
            <a:r>
              <a:rPr lang="nl-NL" dirty="0" err="1">
                <a:effectLst/>
                <a:latin typeface="Arial" panose="020B0604020202020204" pitchFamily="34" charset="0"/>
                <a:ea typeface="Calibri" panose="020F0502020204030204" pitchFamily="34" charset="0"/>
                <a:cs typeface="Arial" panose="020B0604020202020204" pitchFamily="34" charset="0"/>
              </a:rPr>
              <a:t>Neuropatische</a:t>
            </a:r>
            <a:r>
              <a:rPr lang="nl-NL" dirty="0">
                <a:effectLst/>
                <a:latin typeface="Arial" panose="020B0604020202020204" pitchFamily="34" charset="0"/>
                <a:ea typeface="Calibri" panose="020F0502020204030204" pitchFamily="34" charset="0"/>
                <a:cs typeface="Arial" panose="020B0604020202020204" pitchFamily="34" charset="0"/>
              </a:rPr>
              <a:t> pijn van het perifere zenuwstelsel</a:t>
            </a:r>
            <a:endParaRPr lang="nl-NL" dirty="0">
              <a:latin typeface="Arial" panose="020B0604020202020204" pitchFamily="34" charset="0"/>
              <a:cs typeface="Arial" panose="020B0604020202020204" pitchFamily="34" charset="0"/>
            </a:endParaRPr>
          </a:p>
        </p:txBody>
      </p:sp>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2880" y="4585636"/>
            <a:ext cx="2455543" cy="418775"/>
          </a:xfrm>
          <a:prstGeom prst="rect">
            <a:avLst/>
          </a:prstGeom>
        </p:spPr>
      </p:pic>
    </p:spTree>
    <p:extLst>
      <p:ext uri="{BB962C8B-B14F-4D97-AF65-F5344CB8AC3E}">
        <p14:creationId xmlns:p14="http://schemas.microsoft.com/office/powerpoint/2010/main" val="3929857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ep 6"/>
          <p:cNvGrpSpPr/>
          <p:nvPr/>
        </p:nvGrpSpPr>
        <p:grpSpPr>
          <a:xfrm>
            <a:off x="0" y="4774166"/>
            <a:ext cx="11088260" cy="393041"/>
            <a:chOff x="-1" y="4106223"/>
            <a:chExt cx="11088260" cy="608349"/>
          </a:xfrm>
        </p:grpSpPr>
        <p:sp>
          <p:nvSpPr>
            <p:cNvPr id="5" name="Rechthoek 4"/>
            <p:cNvSpPr/>
            <p:nvPr/>
          </p:nvSpPr>
          <p:spPr>
            <a:xfrm>
              <a:off x="-1" y="4138507"/>
              <a:ext cx="9144000" cy="576065"/>
            </a:xfrm>
            <a:prstGeom prst="rect">
              <a:avLst/>
            </a:prstGeom>
            <a:solidFill>
              <a:schemeClr val="tx2">
                <a:lumMod val="60000"/>
                <a:lumOff val="4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extBox 1"/>
            <p:cNvSpPr txBox="1"/>
            <p:nvPr/>
          </p:nvSpPr>
          <p:spPr>
            <a:xfrm>
              <a:off x="147259" y="4106223"/>
              <a:ext cx="10941000" cy="571652"/>
            </a:xfrm>
            <a:prstGeom prst="rect">
              <a:avLst/>
            </a:prstGeom>
            <a:noFill/>
          </p:spPr>
          <p:txBody>
            <a:bodyPr wrap="square" rtlCol="0">
              <a:spAutoFit/>
            </a:bodyPr>
            <a:lstStyle/>
            <a:p>
              <a:endParaRPr lang="nl-NL" b="1" dirty="0">
                <a:solidFill>
                  <a:schemeClr val="bg1">
                    <a:lumMod val="95000"/>
                  </a:schemeClr>
                </a:solidFill>
                <a:latin typeface="+mn-lt"/>
              </a:endParaRPr>
            </a:p>
          </p:txBody>
        </p:sp>
      </p:grpSp>
      <p:sp>
        <p:nvSpPr>
          <p:cNvPr id="8" name="Rechthoek 7"/>
          <p:cNvSpPr/>
          <p:nvPr/>
        </p:nvSpPr>
        <p:spPr>
          <a:xfrm>
            <a:off x="147261" y="183314"/>
            <a:ext cx="9308886" cy="707886"/>
          </a:xfrm>
          <a:prstGeom prst="rect">
            <a:avLst/>
          </a:prstGeom>
        </p:spPr>
        <p:txBody>
          <a:bodyPr wrap="square">
            <a:spAutoFit/>
          </a:bodyPr>
          <a:lstStyle/>
          <a:p>
            <a:r>
              <a:rPr lang="nl-NL" sz="2000" b="1" dirty="0"/>
              <a:t>Oorzaken</a:t>
            </a:r>
          </a:p>
          <a:p>
            <a:endParaRPr lang="en-GB" sz="2000" dirty="0"/>
          </a:p>
        </p:txBody>
      </p:sp>
      <p:sp>
        <p:nvSpPr>
          <p:cNvPr id="3" name="Rechthoek 2"/>
          <p:cNvSpPr/>
          <p:nvPr/>
        </p:nvSpPr>
        <p:spPr>
          <a:xfrm>
            <a:off x="147261" y="750741"/>
            <a:ext cx="8527816" cy="3385286"/>
          </a:xfrm>
          <a:prstGeom prst="rect">
            <a:avLst/>
          </a:prstGeom>
        </p:spPr>
        <p:txBody>
          <a:bodyPr wrap="square">
            <a:spAutoFit/>
          </a:bodyPr>
          <a:lstStyle/>
          <a:p>
            <a:pPr>
              <a:spcBef>
                <a:spcPts val="0"/>
              </a:spcBef>
              <a:spcAft>
                <a:spcPts val="0"/>
              </a:spcAft>
            </a:pPr>
            <a:r>
              <a:rPr lang="nl-NL" sz="1800" u="sng" dirty="0" err="1">
                <a:effectLst/>
                <a:latin typeface="Times New Roman" panose="02020603050405020304" pitchFamily="18" charset="0"/>
                <a:ea typeface="Times New Roman" panose="02020603050405020304" pitchFamily="18" charset="0"/>
              </a:rPr>
              <a:t>Neuropathische</a:t>
            </a:r>
            <a:r>
              <a:rPr lang="nl-NL" sz="1800" u="sng" dirty="0">
                <a:effectLst/>
                <a:latin typeface="Times New Roman" panose="02020603050405020304" pitchFamily="18" charset="0"/>
                <a:ea typeface="Times New Roman" panose="02020603050405020304" pitchFamily="18" charset="0"/>
              </a:rPr>
              <a:t> pijn van het </a:t>
            </a:r>
            <a:r>
              <a:rPr lang="nl-NL" sz="1800" u="sng" dirty="0">
                <a:solidFill>
                  <a:schemeClr val="accent1"/>
                </a:solidFill>
                <a:effectLst/>
                <a:latin typeface="Times New Roman" panose="02020603050405020304" pitchFamily="18" charset="0"/>
                <a:ea typeface="Times New Roman" panose="02020603050405020304" pitchFamily="18" charset="0"/>
              </a:rPr>
              <a:t>perifere zenuwstelsel</a:t>
            </a:r>
            <a:br>
              <a:rPr lang="nl-NL" sz="1800" u="sng" dirty="0">
                <a:effectLst/>
                <a:latin typeface="Times New Roman" panose="02020603050405020304" pitchFamily="18" charset="0"/>
                <a:ea typeface="Times New Roman" panose="02020603050405020304" pitchFamily="18" charset="0"/>
              </a:rPr>
            </a:br>
            <a:endParaRPr lang="nl-NL" sz="1800" dirty="0">
              <a:effectLst/>
              <a:latin typeface="Times New Roman" panose="02020603050405020304" pitchFamily="18" charset="0"/>
              <a:ea typeface="Times New Roman" panose="02020603050405020304" pitchFamily="18" charset="0"/>
            </a:endParaRPr>
          </a:p>
          <a:p>
            <a:pPr marL="342900" lvl="0" indent="-342900">
              <a:lnSpc>
                <a:spcPct val="115000"/>
              </a:lnSpc>
              <a:spcBef>
                <a:spcPts val="600"/>
              </a:spcBef>
              <a:spcAft>
                <a:spcPts val="600"/>
              </a:spcAft>
              <a:buSzPts val="1000"/>
              <a:buFont typeface="Symbol" panose="05050102010706020507" pitchFamily="18" charset="2"/>
              <a:buChar cha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Trauma</a:t>
            </a:r>
            <a:r>
              <a:rPr lang="nl-NL" dirty="0">
                <a:latin typeface="Calibri" panose="020F0502020204030204" pitchFamily="34" charset="0"/>
                <a:cs typeface="Times New Roman" panose="02020603050405020304" pitchFamily="18" charset="0"/>
              </a:rPr>
              <a:t>: chirurgie, zenuwbeknelling, amputatie</a:t>
            </a:r>
          </a:p>
          <a:p>
            <a:pPr marL="342900" lvl="0" indent="-342900">
              <a:lnSpc>
                <a:spcPct val="115000"/>
              </a:lnSpc>
              <a:spcBef>
                <a:spcPts val="600"/>
              </a:spcBef>
              <a:spcAft>
                <a:spcPts val="600"/>
              </a:spcAft>
              <a:buSzPts val="1000"/>
              <a:buFont typeface="Symbol" panose="05050102010706020507" pitchFamily="18" charset="2"/>
              <a:buChar cha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Metabool: diabetes Mellitus</a:t>
            </a:r>
          </a:p>
          <a:p>
            <a:pPr marL="342900" lvl="0" indent="-342900">
              <a:lnSpc>
                <a:spcPct val="115000"/>
              </a:lnSpc>
              <a:spcBef>
                <a:spcPts val="600"/>
              </a:spcBef>
              <a:spcAft>
                <a:spcPts val="600"/>
              </a:spcAft>
              <a:buSzPts val="1000"/>
              <a:buFont typeface="Symbol" panose="05050102010706020507" pitchFamily="18" charset="2"/>
              <a:buChar cha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Infectie: </a:t>
            </a:r>
            <a:r>
              <a:rPr lang="nl-NL" dirty="0">
                <a:latin typeface="Calibri" panose="020F0502020204030204" pitchFamily="34" charset="0"/>
                <a:ea typeface="Calibri" panose="020F0502020204030204" pitchFamily="34" charset="0"/>
                <a:cs typeface="Times New Roman" panose="02020603050405020304" pitchFamily="18" charset="0"/>
              </a:rPr>
              <a:t>a</a:t>
            </a:r>
            <a:r>
              <a:rPr lang="nl-NL" sz="1800" dirty="0">
                <a:effectLst/>
                <a:latin typeface="Calibri" panose="020F0502020204030204" pitchFamily="34" charset="0"/>
                <a:ea typeface="Calibri" panose="020F0502020204030204" pitchFamily="34" charset="0"/>
                <a:cs typeface="Times New Roman" panose="02020603050405020304" pitchFamily="18" charset="0"/>
              </a:rPr>
              <a:t>ids, gordelroos</a:t>
            </a:r>
          </a:p>
          <a:p>
            <a:pPr marL="342900" lvl="0" indent="-342900">
              <a:lnSpc>
                <a:spcPct val="115000"/>
              </a:lnSpc>
              <a:spcBef>
                <a:spcPts val="600"/>
              </a:spcBef>
              <a:spcAft>
                <a:spcPts val="600"/>
              </a:spcAft>
              <a:buSzPts val="1000"/>
              <a:buFont typeface="Symbol" panose="05050102010706020507" pitchFamily="18" charset="2"/>
              <a:buChar cha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Toxische invloed door geneesmiddelen (chemotherapie, TBC behandeling), alcohol</a:t>
            </a:r>
          </a:p>
          <a:p>
            <a:pPr marL="342900" lvl="0" indent="-342900">
              <a:lnSpc>
                <a:spcPct val="115000"/>
              </a:lnSpc>
              <a:spcBef>
                <a:spcPts val="600"/>
              </a:spcBef>
              <a:spcAft>
                <a:spcPts val="600"/>
              </a:spcAft>
              <a:buSzPts val="1000"/>
              <a:buFont typeface="Symbol" panose="05050102010706020507" pitchFamily="18" charset="2"/>
              <a:buChar cha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Trigeminus neuralgie (aangezichtspijn)</a:t>
            </a:r>
          </a:p>
          <a:p>
            <a:pPr marL="342900" lvl="0" indent="-342900">
              <a:lnSpc>
                <a:spcPct val="115000"/>
              </a:lnSpc>
              <a:spcBef>
                <a:spcPts val="600"/>
              </a:spcBef>
              <a:spcAft>
                <a:spcPts val="600"/>
              </a:spcAft>
              <a:buSzPts val="1000"/>
              <a:buFont typeface="Symbol" panose="05050102010706020507" pitchFamily="18" charset="2"/>
              <a:buChar cha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Maligniteit (door ingroei van de tumor in andere weefsels)</a:t>
            </a:r>
          </a:p>
        </p:txBody>
      </p:sp>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1196" y="4541411"/>
            <a:ext cx="2455543" cy="418775"/>
          </a:xfrm>
          <a:prstGeom prst="rect">
            <a:avLst/>
          </a:prstGeom>
        </p:spPr>
      </p:pic>
    </p:spTree>
    <p:extLst>
      <p:ext uri="{BB962C8B-B14F-4D97-AF65-F5344CB8AC3E}">
        <p14:creationId xmlns:p14="http://schemas.microsoft.com/office/powerpoint/2010/main" val="2354880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ep 6"/>
          <p:cNvGrpSpPr/>
          <p:nvPr/>
        </p:nvGrpSpPr>
        <p:grpSpPr>
          <a:xfrm>
            <a:off x="0" y="4774166"/>
            <a:ext cx="11088260" cy="393041"/>
            <a:chOff x="-1" y="4106223"/>
            <a:chExt cx="11088260" cy="608349"/>
          </a:xfrm>
        </p:grpSpPr>
        <p:sp>
          <p:nvSpPr>
            <p:cNvPr id="5" name="Rechthoek 4"/>
            <p:cNvSpPr/>
            <p:nvPr/>
          </p:nvSpPr>
          <p:spPr>
            <a:xfrm>
              <a:off x="-1" y="4138507"/>
              <a:ext cx="9144000" cy="576065"/>
            </a:xfrm>
            <a:prstGeom prst="rect">
              <a:avLst/>
            </a:prstGeom>
            <a:solidFill>
              <a:schemeClr val="tx2">
                <a:lumMod val="60000"/>
                <a:lumOff val="4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extBox 1"/>
            <p:cNvSpPr txBox="1"/>
            <p:nvPr/>
          </p:nvSpPr>
          <p:spPr>
            <a:xfrm>
              <a:off x="147259" y="4106223"/>
              <a:ext cx="10941000" cy="571652"/>
            </a:xfrm>
            <a:prstGeom prst="rect">
              <a:avLst/>
            </a:prstGeom>
            <a:noFill/>
          </p:spPr>
          <p:txBody>
            <a:bodyPr wrap="square" rtlCol="0">
              <a:spAutoFit/>
            </a:bodyPr>
            <a:lstStyle/>
            <a:p>
              <a:endParaRPr lang="nl-NL" b="1" dirty="0">
                <a:solidFill>
                  <a:schemeClr val="bg1">
                    <a:lumMod val="95000"/>
                  </a:schemeClr>
                </a:solidFill>
                <a:latin typeface="+mn-lt"/>
              </a:endParaRPr>
            </a:p>
          </p:txBody>
        </p:sp>
      </p:grpSp>
      <p:sp>
        <p:nvSpPr>
          <p:cNvPr id="8" name="Rechthoek 7"/>
          <p:cNvSpPr/>
          <p:nvPr/>
        </p:nvSpPr>
        <p:spPr>
          <a:xfrm>
            <a:off x="147261" y="183314"/>
            <a:ext cx="9308886" cy="707886"/>
          </a:xfrm>
          <a:prstGeom prst="rect">
            <a:avLst/>
          </a:prstGeom>
        </p:spPr>
        <p:txBody>
          <a:bodyPr wrap="square">
            <a:spAutoFit/>
          </a:bodyPr>
          <a:lstStyle/>
          <a:p>
            <a:r>
              <a:rPr lang="nl-NL" sz="2000" b="1" dirty="0"/>
              <a:t>Oorzaken</a:t>
            </a:r>
          </a:p>
          <a:p>
            <a:endParaRPr lang="en-GB" sz="2000" dirty="0"/>
          </a:p>
        </p:txBody>
      </p:sp>
      <p:sp>
        <p:nvSpPr>
          <p:cNvPr id="3" name="Rechthoek 2"/>
          <p:cNvSpPr/>
          <p:nvPr/>
        </p:nvSpPr>
        <p:spPr>
          <a:xfrm>
            <a:off x="147261" y="750741"/>
            <a:ext cx="8119410" cy="2440412"/>
          </a:xfrm>
          <a:prstGeom prst="rect">
            <a:avLst/>
          </a:prstGeom>
        </p:spPr>
        <p:txBody>
          <a:bodyPr wrap="square">
            <a:spAutoFit/>
          </a:bodyPr>
          <a:lstStyle/>
          <a:p>
            <a:pPr>
              <a:spcBef>
                <a:spcPts val="0"/>
              </a:spcBef>
              <a:spcAft>
                <a:spcPts val="0"/>
              </a:spcAft>
            </a:pPr>
            <a:r>
              <a:rPr lang="nl-NL" sz="1800" u="sng" dirty="0" err="1">
                <a:effectLst/>
                <a:latin typeface="Times New Roman" panose="02020603050405020304" pitchFamily="18" charset="0"/>
                <a:ea typeface="Times New Roman" panose="02020603050405020304" pitchFamily="18" charset="0"/>
              </a:rPr>
              <a:t>Neuropathische</a:t>
            </a:r>
            <a:r>
              <a:rPr lang="nl-NL" sz="1800" u="sng" dirty="0">
                <a:effectLst/>
                <a:latin typeface="Times New Roman" panose="02020603050405020304" pitchFamily="18" charset="0"/>
                <a:ea typeface="Times New Roman" panose="02020603050405020304" pitchFamily="18" charset="0"/>
              </a:rPr>
              <a:t> pijn van het </a:t>
            </a:r>
            <a:r>
              <a:rPr lang="nl-NL" sz="1800" u="sng" dirty="0">
                <a:solidFill>
                  <a:schemeClr val="accent1"/>
                </a:solidFill>
                <a:effectLst/>
                <a:latin typeface="Times New Roman" panose="02020603050405020304" pitchFamily="18" charset="0"/>
                <a:ea typeface="Times New Roman" panose="02020603050405020304" pitchFamily="18" charset="0"/>
              </a:rPr>
              <a:t>perifere zenuwstelsel</a:t>
            </a:r>
            <a:br>
              <a:rPr lang="nl-NL" sz="1800" u="sng" dirty="0">
                <a:effectLst/>
                <a:latin typeface="Times New Roman" panose="02020603050405020304" pitchFamily="18" charset="0"/>
                <a:ea typeface="Times New Roman" panose="02020603050405020304" pitchFamily="18" charset="0"/>
              </a:rPr>
            </a:br>
            <a:endParaRPr lang="nl-NL" sz="1800" dirty="0">
              <a:effectLst/>
              <a:latin typeface="Times New Roman" panose="02020603050405020304" pitchFamily="18" charset="0"/>
              <a:ea typeface="Times New Roman" panose="02020603050405020304" pitchFamily="18" charset="0"/>
            </a:endParaRPr>
          </a:p>
          <a:p>
            <a:pPr marL="342900" indent="-342900">
              <a:lnSpc>
                <a:spcPct val="115000"/>
              </a:lnSpc>
              <a:spcBef>
                <a:spcPts val="600"/>
              </a:spcBef>
              <a:spcAft>
                <a:spcPts val="600"/>
              </a:spcAft>
              <a:buSzPts val="1000"/>
              <a:buFont typeface="Symbol" panose="05050102010706020507" pitchFamily="18" charset="2"/>
              <a:buChar char=""/>
              <a:tabLst>
                <a:tab pos="457200" algn="l"/>
              </a:tabLst>
            </a:pPr>
            <a:r>
              <a:rPr lang="nl-NL" sz="1800" dirty="0" err="1">
                <a:effectLst/>
                <a:latin typeface="Calibri" panose="020F0502020204030204" pitchFamily="34" charset="0"/>
                <a:ea typeface="Calibri" panose="020F0502020204030204" pitchFamily="34" charset="0"/>
                <a:cs typeface="Times New Roman" panose="02020603050405020304" pitchFamily="18" charset="0"/>
              </a:rPr>
              <a:t>Radiculopathie</a:t>
            </a:r>
            <a:r>
              <a:rPr lang="nl-NL" sz="1800" dirty="0">
                <a:effectLst/>
                <a:latin typeface="Calibri" panose="020F0502020204030204" pitchFamily="34" charset="0"/>
                <a:ea typeface="Calibri" panose="020F0502020204030204" pitchFamily="34" charset="0"/>
                <a:cs typeface="Times New Roman" panose="02020603050405020304" pitchFamily="18" charset="0"/>
              </a:rPr>
              <a:t> (herniaklachten of het Carpaal Tunnel syndroom)</a:t>
            </a:r>
          </a:p>
          <a:p>
            <a:pPr marL="342900" lvl="0" indent="-342900">
              <a:lnSpc>
                <a:spcPct val="115000"/>
              </a:lnSpc>
              <a:spcBef>
                <a:spcPts val="600"/>
              </a:spcBef>
              <a:spcAft>
                <a:spcPts val="600"/>
              </a:spcAft>
              <a:buSzPts val="1000"/>
              <a:buFont typeface="Symbol" panose="05050102010706020507" pitchFamily="18" charset="2"/>
              <a:buChar cha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Ischemische neuropathie (zenuwletsel als gevolg van een zuurstoftekort)</a:t>
            </a:r>
          </a:p>
          <a:p>
            <a:pPr marL="342900" indent="-342900">
              <a:lnSpc>
                <a:spcPct val="115000"/>
              </a:lnSpc>
              <a:spcBef>
                <a:spcPts val="600"/>
              </a:spcBef>
              <a:spcAft>
                <a:spcPts val="600"/>
              </a:spcAft>
              <a:buSzPts val="1000"/>
              <a:buFont typeface="Symbol" panose="05050102010706020507" pitchFamily="18" charset="2"/>
              <a:buChar char=""/>
              <a:tabLst>
                <a:tab pos="457200" algn="l"/>
              </a:tabLst>
            </a:pPr>
            <a:r>
              <a:rPr lang="nl-NL" sz="1800" dirty="0" err="1">
                <a:effectLst/>
                <a:latin typeface="Calibri" panose="020F0502020204030204" pitchFamily="34" charset="0"/>
                <a:ea typeface="Calibri" panose="020F0502020204030204" pitchFamily="34" charset="0"/>
                <a:cs typeface="Times New Roman" panose="02020603050405020304" pitchFamily="18" charset="0"/>
              </a:rPr>
              <a:t>Guillain</a:t>
            </a:r>
            <a:r>
              <a:rPr lang="nl-NL" sz="1800" dirty="0">
                <a:effectLst/>
                <a:latin typeface="Calibri" panose="020F0502020204030204" pitchFamily="34" charset="0"/>
                <a:ea typeface="Calibri" panose="020F0502020204030204" pitchFamily="34" charset="0"/>
                <a:cs typeface="Times New Roman" panose="02020603050405020304" pitchFamily="18" charset="0"/>
              </a:rPr>
              <a:t> Barre (neurologische ziekte)</a:t>
            </a:r>
          </a:p>
          <a:p>
            <a:pPr lvl="0">
              <a:lnSpc>
                <a:spcPct val="115000"/>
              </a:lnSpc>
              <a:spcBef>
                <a:spcPts val="600"/>
              </a:spcBef>
              <a:spcAft>
                <a:spcPts val="600"/>
              </a:spcAft>
              <a:buSzPts val="1000"/>
              <a:tabLst>
                <a:tab pos="457200" algn="l"/>
              </a:tabLs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1196" y="4541411"/>
            <a:ext cx="2455543" cy="418775"/>
          </a:xfrm>
          <a:prstGeom prst="rect">
            <a:avLst/>
          </a:prstGeom>
        </p:spPr>
      </p:pic>
    </p:spTree>
    <p:extLst>
      <p:ext uri="{BB962C8B-B14F-4D97-AF65-F5344CB8AC3E}">
        <p14:creationId xmlns:p14="http://schemas.microsoft.com/office/powerpoint/2010/main" val="4198726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ep 6"/>
          <p:cNvGrpSpPr/>
          <p:nvPr/>
        </p:nvGrpSpPr>
        <p:grpSpPr>
          <a:xfrm>
            <a:off x="0" y="4774166"/>
            <a:ext cx="11088260" cy="393041"/>
            <a:chOff x="-1" y="4106223"/>
            <a:chExt cx="11088260" cy="608349"/>
          </a:xfrm>
        </p:grpSpPr>
        <p:sp>
          <p:nvSpPr>
            <p:cNvPr id="5" name="Rechthoek 4"/>
            <p:cNvSpPr/>
            <p:nvPr/>
          </p:nvSpPr>
          <p:spPr>
            <a:xfrm>
              <a:off x="-1" y="4138507"/>
              <a:ext cx="9144000" cy="576065"/>
            </a:xfrm>
            <a:prstGeom prst="rect">
              <a:avLst/>
            </a:prstGeom>
            <a:solidFill>
              <a:schemeClr val="tx2">
                <a:lumMod val="60000"/>
                <a:lumOff val="4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extBox 1"/>
            <p:cNvSpPr txBox="1"/>
            <p:nvPr/>
          </p:nvSpPr>
          <p:spPr>
            <a:xfrm>
              <a:off x="147259" y="4106223"/>
              <a:ext cx="10941000" cy="571652"/>
            </a:xfrm>
            <a:prstGeom prst="rect">
              <a:avLst/>
            </a:prstGeom>
            <a:noFill/>
          </p:spPr>
          <p:txBody>
            <a:bodyPr wrap="square" rtlCol="0">
              <a:spAutoFit/>
            </a:bodyPr>
            <a:lstStyle/>
            <a:p>
              <a:endParaRPr lang="nl-NL" b="1" dirty="0">
                <a:solidFill>
                  <a:schemeClr val="bg1">
                    <a:lumMod val="95000"/>
                  </a:schemeClr>
                </a:solidFill>
                <a:latin typeface="+mn-lt"/>
              </a:endParaRPr>
            </a:p>
          </p:txBody>
        </p:sp>
      </p:grpSp>
      <p:sp>
        <p:nvSpPr>
          <p:cNvPr id="8" name="Rechthoek 7"/>
          <p:cNvSpPr/>
          <p:nvPr/>
        </p:nvSpPr>
        <p:spPr>
          <a:xfrm>
            <a:off x="147261" y="183314"/>
            <a:ext cx="9308886" cy="707886"/>
          </a:xfrm>
          <a:prstGeom prst="rect">
            <a:avLst/>
          </a:prstGeom>
        </p:spPr>
        <p:txBody>
          <a:bodyPr wrap="square">
            <a:spAutoFit/>
          </a:bodyPr>
          <a:lstStyle/>
          <a:p>
            <a:r>
              <a:rPr lang="nl-NL" sz="2000" b="1" dirty="0"/>
              <a:t>Oorzaken</a:t>
            </a:r>
          </a:p>
          <a:p>
            <a:endParaRPr lang="en-GB" sz="2000" dirty="0"/>
          </a:p>
        </p:txBody>
      </p:sp>
      <p:sp>
        <p:nvSpPr>
          <p:cNvPr id="3" name="Rechthoek 2"/>
          <p:cNvSpPr/>
          <p:nvPr/>
        </p:nvSpPr>
        <p:spPr>
          <a:xfrm>
            <a:off x="147261" y="750741"/>
            <a:ext cx="8119410" cy="2733312"/>
          </a:xfrm>
          <a:prstGeom prst="rect">
            <a:avLst/>
          </a:prstGeom>
        </p:spPr>
        <p:txBody>
          <a:bodyPr wrap="square">
            <a:spAutoFit/>
          </a:bodyPr>
          <a:lstStyle/>
          <a:p>
            <a:r>
              <a:rPr lang="nl-NL" sz="1800" u="sng" dirty="0" err="1">
                <a:effectLst/>
                <a:latin typeface="Times New Roman" panose="02020603050405020304" pitchFamily="18" charset="0"/>
                <a:ea typeface="Times New Roman" panose="02020603050405020304" pitchFamily="18" charset="0"/>
              </a:rPr>
              <a:t>Neuropathische</a:t>
            </a:r>
            <a:r>
              <a:rPr lang="nl-NL" sz="1800" u="sng" dirty="0">
                <a:effectLst/>
                <a:latin typeface="Times New Roman" panose="02020603050405020304" pitchFamily="18" charset="0"/>
                <a:ea typeface="Times New Roman" panose="02020603050405020304" pitchFamily="18" charset="0"/>
              </a:rPr>
              <a:t> pijn van het </a:t>
            </a:r>
            <a:r>
              <a:rPr lang="nl-NL" sz="1800" u="sng" dirty="0">
                <a:solidFill>
                  <a:srgbClr val="C00000"/>
                </a:solidFill>
                <a:effectLst/>
                <a:latin typeface="Times New Roman" panose="02020603050405020304" pitchFamily="18" charset="0"/>
                <a:ea typeface="Times New Roman" panose="02020603050405020304" pitchFamily="18" charset="0"/>
              </a:rPr>
              <a:t>centraal zenuwstelsel</a:t>
            </a:r>
            <a:br>
              <a:rPr lang="nl-NL" sz="1800" u="sng" dirty="0">
                <a:effectLst/>
                <a:latin typeface="Times New Roman" panose="02020603050405020304" pitchFamily="18" charset="0"/>
                <a:ea typeface="Times New Roman" panose="02020603050405020304" pitchFamily="18" charset="0"/>
              </a:rPr>
            </a:br>
            <a:endParaRPr lang="nl-NL" sz="1800" dirty="0">
              <a:effectLst/>
              <a:latin typeface="Times New Roman" panose="02020603050405020304" pitchFamily="18" charset="0"/>
              <a:ea typeface="Times New Roman" panose="02020603050405020304" pitchFamily="18" charset="0"/>
            </a:endParaRPr>
          </a:p>
          <a:p>
            <a:pPr marL="342900" indent="-342900">
              <a:lnSpc>
                <a:spcPct val="115000"/>
              </a:lnSpc>
              <a:spcAft>
                <a:spcPts val="1000"/>
              </a:spcAft>
              <a:buSzPts val="1000"/>
              <a:buFont typeface="Symbol" panose="05050102010706020507" pitchFamily="18" charset="2"/>
              <a:buChar cha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Ruggenmerg beschadiging door verschillende oorzaken.</a:t>
            </a:r>
          </a:p>
          <a:p>
            <a:pPr marL="342900" indent="-342900">
              <a:lnSpc>
                <a:spcPct val="115000"/>
              </a:lnSpc>
              <a:spcAft>
                <a:spcPts val="1000"/>
              </a:spcAft>
              <a:buSzPts val="1000"/>
              <a:buFont typeface="Symbol" panose="05050102010706020507" pitchFamily="18" charset="2"/>
              <a:buChar cha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CVA (herseninfarct of hersenbloeding)</a:t>
            </a:r>
          </a:p>
          <a:p>
            <a:pPr marL="342900" lvl="0" indent="-342900">
              <a:lnSpc>
                <a:spcPct val="115000"/>
              </a:lnSpc>
              <a:spcAft>
                <a:spcPts val="1000"/>
              </a:spcAft>
              <a:buSzPts val="1000"/>
              <a:buFont typeface="Symbol" panose="05050102010706020507" pitchFamily="18" charset="2"/>
              <a:buChar char=""/>
              <a:tabLst>
                <a:tab pos="457200" algn="l"/>
              </a:tabLst>
            </a:pPr>
            <a:r>
              <a:rPr lang="nl-NL" sz="1800" dirty="0">
                <a:effectLst/>
                <a:latin typeface="Calibri" panose="020F0502020204030204" pitchFamily="34" charset="0"/>
                <a:ea typeface="Calibri" panose="020F0502020204030204" pitchFamily="34" charset="0"/>
                <a:cs typeface="Times New Roman" panose="02020603050405020304" pitchFamily="18" charset="0"/>
              </a:rPr>
              <a:t>Inflammatoire en/of immunologische mechanismen (Multiple Sclerosis) </a:t>
            </a:r>
          </a:p>
          <a:p>
            <a:pPr marL="342900" lvl="0" indent="-342900">
              <a:lnSpc>
                <a:spcPct val="115000"/>
              </a:lnSpc>
              <a:spcAft>
                <a:spcPts val="1000"/>
              </a:spcAft>
              <a:buSzPts val="1000"/>
              <a:buFont typeface="Symbol" panose="05050102010706020507" pitchFamily="18" charset="2"/>
              <a:buChar char=""/>
              <a:tabLst>
                <a:tab pos="457200" algn="l"/>
              </a:tabLst>
            </a:pPr>
            <a:r>
              <a:rPr lang="nl-NL" sz="1800" dirty="0" err="1">
                <a:effectLst/>
                <a:latin typeface="Calibri" panose="020F0502020204030204" pitchFamily="34" charset="0"/>
                <a:ea typeface="Calibri" panose="020F0502020204030204" pitchFamily="34" charset="0"/>
                <a:cs typeface="Times New Roman" panose="02020603050405020304" pitchFamily="18" charset="0"/>
              </a:rPr>
              <a:t>Syringomyelie</a:t>
            </a:r>
            <a:r>
              <a:rPr lang="nl-NL" sz="1800" dirty="0">
                <a:effectLst/>
                <a:latin typeface="Calibri" panose="020F0502020204030204" pitchFamily="34" charset="0"/>
                <a:ea typeface="Calibri" panose="020F0502020204030204" pitchFamily="34" charset="0"/>
                <a:cs typeface="Times New Roman" panose="02020603050405020304" pitchFamily="18" charset="0"/>
              </a:rPr>
              <a:t> (cyste of holtevorming in het ruggenmerg)</a:t>
            </a:r>
          </a:p>
          <a:p>
            <a:pPr marL="342900" lvl="0" indent="-342900">
              <a:lnSpc>
                <a:spcPct val="115000"/>
              </a:lnSpc>
              <a:spcAft>
                <a:spcPts val="1000"/>
              </a:spcAft>
              <a:buSzPts val="1000"/>
              <a:buFont typeface="Symbol" panose="05050102010706020507" pitchFamily="18" charset="2"/>
              <a:buChar char=""/>
              <a:tabLst>
                <a:tab pos="457200" algn="l"/>
              </a:tabLst>
            </a:pPr>
            <a:r>
              <a:rPr lang="nl-NL" dirty="0">
                <a:latin typeface="Calibri" panose="020F0502020204030204" pitchFamily="34" charset="0"/>
                <a:ea typeface="Calibri" panose="020F0502020204030204" pitchFamily="34" charset="0"/>
                <a:cs typeface="Times New Roman" panose="02020603050405020304" pitchFamily="18" charset="0"/>
              </a:rPr>
              <a:t>Tumor</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1196" y="4541411"/>
            <a:ext cx="2455543" cy="418775"/>
          </a:xfrm>
          <a:prstGeom prst="rect">
            <a:avLst/>
          </a:prstGeom>
        </p:spPr>
      </p:pic>
    </p:spTree>
    <p:extLst>
      <p:ext uri="{BB962C8B-B14F-4D97-AF65-F5344CB8AC3E}">
        <p14:creationId xmlns:p14="http://schemas.microsoft.com/office/powerpoint/2010/main" val="2068156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13167</TotalTime>
  <Words>3699</Words>
  <Application>Microsoft Office PowerPoint</Application>
  <PresentationFormat>Diavoorstelling (16:9)</PresentationFormat>
  <Paragraphs>424</Paragraphs>
  <Slides>49</Slides>
  <Notes>49</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49</vt:i4>
      </vt:variant>
    </vt:vector>
  </HeadingPairs>
  <TitlesOfParts>
    <vt:vector size="55" baseType="lpstr">
      <vt:lpstr>Arial</vt:lpstr>
      <vt:lpstr>Calibri</vt:lpstr>
      <vt:lpstr>Symbol</vt:lpstr>
      <vt:lpstr>Times New Roman</vt:lpstr>
      <vt:lpstr>Wingdings</vt:lpstr>
      <vt:lpstr>Office-thema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KplusV organisatieadvies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STP_WS0071</dc:creator>
  <cp:lastModifiedBy>doktertwente@outlook.com</cp:lastModifiedBy>
  <cp:revision>834</cp:revision>
  <cp:lastPrinted>2016-07-13T15:54:09Z</cp:lastPrinted>
  <dcterms:created xsi:type="dcterms:W3CDTF">2008-01-24T08:11:14Z</dcterms:created>
  <dcterms:modified xsi:type="dcterms:W3CDTF">2024-02-14T20:50:34Z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